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6" r:id="rId7"/>
    <p:sldId id="264" r:id="rId8"/>
    <p:sldId id="267" r:id="rId9"/>
    <p:sldId id="268" r:id="rId10"/>
    <p:sldId id="269" r:id="rId11"/>
    <p:sldId id="275" r:id="rId12"/>
    <p:sldId id="276" r:id="rId13"/>
    <p:sldId id="277" r:id="rId14"/>
    <p:sldId id="278" r:id="rId15"/>
    <p:sldId id="279" r:id="rId16"/>
    <p:sldId id="270" r:id="rId17"/>
    <p:sldId id="314" r:id="rId18"/>
    <p:sldId id="315" r:id="rId19"/>
    <p:sldId id="316" r:id="rId20"/>
    <p:sldId id="271" r:id="rId21"/>
    <p:sldId id="272" r:id="rId22"/>
    <p:sldId id="317" r:id="rId23"/>
    <p:sldId id="318" r:id="rId24"/>
    <p:sldId id="319" r:id="rId25"/>
    <p:sldId id="320" r:id="rId26"/>
    <p:sldId id="273" r:id="rId27"/>
    <p:sldId id="274" r:id="rId28"/>
    <p:sldId id="326" r:id="rId29"/>
    <p:sldId id="327" r:id="rId30"/>
    <p:sldId id="328" r:id="rId31"/>
    <p:sldId id="329" r:id="rId32"/>
    <p:sldId id="330" r:id="rId33"/>
    <p:sldId id="281" r:id="rId34"/>
    <p:sldId id="282" r:id="rId35"/>
    <p:sldId id="283" r:id="rId36"/>
    <p:sldId id="284" r:id="rId37"/>
    <p:sldId id="289" r:id="rId38"/>
    <p:sldId id="285" r:id="rId39"/>
    <p:sldId id="286" r:id="rId40"/>
    <p:sldId id="292" r:id="rId41"/>
    <p:sldId id="293" r:id="rId42"/>
    <p:sldId id="287" r:id="rId43"/>
    <p:sldId id="294" r:id="rId44"/>
    <p:sldId id="288" r:id="rId45"/>
    <p:sldId id="295" r:id="rId46"/>
    <p:sldId id="296" r:id="rId47"/>
    <p:sldId id="297" r:id="rId48"/>
    <p:sldId id="298" r:id="rId49"/>
    <p:sldId id="299" r:id="rId50"/>
    <p:sldId id="300" r:id="rId51"/>
    <p:sldId id="305" r:id="rId52"/>
    <p:sldId id="301" r:id="rId53"/>
    <p:sldId id="313" r:id="rId54"/>
    <p:sldId id="306" r:id="rId55"/>
    <p:sldId id="307" r:id="rId56"/>
    <p:sldId id="302" r:id="rId57"/>
    <p:sldId id="303" r:id="rId58"/>
    <p:sldId id="308" r:id="rId59"/>
    <p:sldId id="310" r:id="rId60"/>
    <p:sldId id="311" r:id="rId61"/>
    <p:sldId id="31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66"/>
    <a:srgbClr val="009E47"/>
    <a:srgbClr val="AC0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varScale="1">
        <p:scale>
          <a:sx n="107" d="100"/>
          <a:sy n="107" d="100"/>
        </p:scale>
        <p:origin x="1740" y="108"/>
      </p:cViewPr>
      <p:guideLst>
        <p:guide orient="horz" pos="2160"/>
        <p:guide pos="2880"/>
      </p:guideLst>
    </p:cSldViewPr>
  </p:slideViewPr>
  <p:outlineViewPr>
    <p:cViewPr>
      <p:scale>
        <a:sx n="33" d="100"/>
        <a:sy n="33" d="100"/>
      </p:scale>
      <p:origin x="54" y="2444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2802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9698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3347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23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81423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69271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5444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2021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82363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9887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6906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23592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4191000"/>
          </a:xfrm>
        </p:spPr>
        <p:txBody>
          <a:bodyPr>
            <a:normAutofit/>
          </a:bodyPr>
          <a:lstStyle/>
          <a:p>
            <a:r>
              <a:rPr lang="en-US" b="1" dirty="0">
                <a:solidFill>
                  <a:srgbClr val="FF0000"/>
                </a:solidFill>
                <a:latin typeface="Times New Roman" pitchFamily="18" charset="0"/>
                <a:cs typeface="Times New Roman" pitchFamily="18" charset="0"/>
              </a:rPr>
              <a:t>Environmental Management</a:t>
            </a:r>
            <a:br>
              <a:rPr lang="en-US" b="1" dirty="0">
                <a:solidFill>
                  <a:srgbClr val="FF0000"/>
                </a:solidFill>
                <a:latin typeface="Times New Roman" pitchFamily="18" charset="0"/>
                <a:cs typeface="Times New Roman" pitchFamily="18" charset="0"/>
              </a:rPr>
            </a:br>
            <a:r>
              <a:rPr lang="en-US" b="1" dirty="0">
                <a:solidFill>
                  <a:srgbClr val="FF0000"/>
                </a:solidFill>
                <a:latin typeface="Times New Roman" pitchFamily="18" charset="0"/>
                <a:cs typeface="Times New Roman" pitchFamily="18" charset="0"/>
              </a:rPr>
              <a:t>Sem-VIII</a:t>
            </a:r>
            <a:br>
              <a:rPr lang="en-US" b="1" dirty="0">
                <a:solidFill>
                  <a:srgbClr val="FF0000"/>
                </a:solidFill>
                <a:latin typeface="Times New Roman" pitchFamily="18" charset="0"/>
                <a:cs typeface="Times New Roman" pitchFamily="18" charset="0"/>
              </a:rPr>
            </a:br>
            <a:br>
              <a:rPr lang="en-US" b="1" dirty="0">
                <a:solidFill>
                  <a:srgbClr val="FF0000"/>
                </a:solidFill>
                <a:latin typeface="Times New Roman" pitchFamily="18" charset="0"/>
                <a:cs typeface="Times New Roman" pitchFamily="18" charset="0"/>
              </a:rPr>
            </a:br>
            <a:r>
              <a:rPr lang="en-US" sz="2500" b="1" dirty="0">
                <a:solidFill>
                  <a:srgbClr val="0070C0"/>
                </a:solidFill>
                <a:latin typeface="Times New Roman" pitchFamily="18" charset="0"/>
                <a:cs typeface="Times New Roman" pitchFamily="18" charset="0"/>
              </a:rPr>
              <a:t>Prepared By</a:t>
            </a:r>
            <a:br>
              <a:rPr lang="en-US" sz="2500" b="1" dirty="0">
                <a:solidFill>
                  <a:srgbClr val="0070C0"/>
                </a:solidFill>
                <a:latin typeface="Times New Roman" pitchFamily="18" charset="0"/>
                <a:cs typeface="Times New Roman" pitchFamily="18" charset="0"/>
              </a:rPr>
            </a:br>
            <a:r>
              <a:rPr lang="en-US" sz="2400" b="1" dirty="0">
                <a:solidFill>
                  <a:srgbClr val="0000FF"/>
                </a:solidFill>
                <a:latin typeface="Times New Roman" pitchFamily="18" charset="0"/>
                <a:cs typeface="Times New Roman" pitchFamily="18" charset="0"/>
              </a:rPr>
              <a:t>(Prof .Govind Wakure)</a:t>
            </a:r>
            <a:br>
              <a:rPr lang="en-US" sz="2400" b="1" dirty="0">
                <a:solidFill>
                  <a:srgbClr val="0000FF"/>
                </a:solidFill>
                <a:latin typeface="Times New Roman" pitchFamily="18" charset="0"/>
                <a:cs typeface="Times New Roman" pitchFamily="18" charset="0"/>
              </a:rPr>
            </a:br>
            <a:r>
              <a:rPr lang="en-US" sz="2400" b="1" dirty="0">
                <a:solidFill>
                  <a:srgbClr val="0000FF"/>
                </a:solidFill>
                <a:latin typeface="Times New Roman" pitchFamily="18" charset="0"/>
                <a:cs typeface="Times New Roman" pitchFamily="18" charset="0"/>
              </a:rPr>
              <a:t>(CSE(Data Science )</a:t>
            </a:r>
            <a:endParaRPr lang="en-US" sz="20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37213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fontScale="90000"/>
          </a:bodyPr>
          <a:lstStyle/>
          <a:p>
            <a:pPr marL="457200" indent="-457200">
              <a:buFont typeface="Wingdings" pitchFamily="2" charset="2"/>
              <a:buChar char="v"/>
            </a:pPr>
            <a:r>
              <a:rPr lang="en-US" sz="3200" b="1" dirty="0">
                <a:solidFill>
                  <a:srgbClr val="0000FF"/>
                </a:solidFill>
              </a:rPr>
              <a:t>Significance of Environment Management for Contemporary Managers </a:t>
            </a:r>
          </a:p>
        </p:txBody>
      </p:sp>
      <p:sp>
        <p:nvSpPr>
          <p:cNvPr id="3" name="Content Placeholder 2"/>
          <p:cNvSpPr>
            <a:spLocks noGrp="1"/>
          </p:cNvSpPr>
          <p:nvPr>
            <p:ph idx="1"/>
          </p:nvPr>
        </p:nvSpPr>
        <p:spPr>
          <a:xfrm>
            <a:off x="457200" y="990600"/>
            <a:ext cx="8229600" cy="5638800"/>
          </a:xfrm>
        </p:spPr>
        <p:txBody>
          <a:bodyPr>
            <a:noAutofit/>
          </a:bodyPr>
          <a:lstStyle/>
          <a:p>
            <a:r>
              <a:rPr lang="en-US" sz="2200" dirty="0">
                <a:latin typeface="Times New Roman" pitchFamily="18" charset="0"/>
                <a:cs typeface="Times New Roman" pitchFamily="18" charset="0"/>
              </a:rPr>
              <a:t>Environment takes into consideration all conditions required for the survival of corporate sectors. </a:t>
            </a:r>
          </a:p>
          <a:p>
            <a:r>
              <a:rPr lang="en-US" sz="2200" dirty="0">
                <a:latin typeface="Times New Roman" pitchFamily="18" charset="0"/>
                <a:cs typeface="Times New Roman" pitchFamily="18" charset="0"/>
              </a:rPr>
              <a:t>Absence of environmental consideration causes serious ecological damage and a balance between the demands of economic development and the need for  management of environmental process, precise knowledge of various facets of sound environmental managements is the </a:t>
            </a:r>
            <a:r>
              <a:rPr lang="en-US" sz="2200" u="sng" dirty="0">
                <a:latin typeface="Times New Roman" pitchFamily="18" charset="0"/>
                <a:cs typeface="Times New Roman" pitchFamily="18" charset="0"/>
              </a:rPr>
              <a:t>sine qua non </a:t>
            </a:r>
            <a:r>
              <a:rPr lang="en-US" sz="2200" dirty="0">
                <a:latin typeface="Times New Roman" pitchFamily="18" charset="0"/>
                <a:cs typeface="Times New Roman" pitchFamily="18" charset="0"/>
              </a:rPr>
              <a:t>for sustainable development which meets the requirements of the present generation &amp; coming generations as well</a:t>
            </a:r>
          </a:p>
          <a:p>
            <a:r>
              <a:rPr lang="en-US" sz="2200" dirty="0">
                <a:latin typeface="Times New Roman" pitchFamily="18" charset="0"/>
                <a:cs typeface="Times New Roman" pitchFamily="18" charset="0"/>
              </a:rPr>
              <a:t>EM is especially valuable for internal management initiatives with specific environmental focus such as cleaner production, supply chain </a:t>
            </a:r>
            <a:r>
              <a:rPr lang="en-US" sz="2200" dirty="0" err="1">
                <a:latin typeface="Times New Roman" pitchFamily="18" charset="0"/>
                <a:cs typeface="Times New Roman" pitchFamily="18" charset="0"/>
              </a:rPr>
              <a:t>mgt</a:t>
            </a:r>
            <a:r>
              <a:rPr lang="en-US" sz="2200" dirty="0">
                <a:latin typeface="Times New Roman" pitchFamily="18" charset="0"/>
                <a:cs typeface="Times New Roman" pitchFamily="18" charset="0"/>
              </a:rPr>
              <a:t> initiatives, management system, environment mgt. </a:t>
            </a:r>
          </a:p>
          <a:p>
            <a:r>
              <a:rPr lang="en-US" sz="2200" dirty="0">
                <a:latin typeface="Times New Roman" pitchFamily="18" charset="0"/>
                <a:cs typeface="Times New Roman" pitchFamily="18" charset="0"/>
              </a:rPr>
              <a:t>EM is more important not only for environmental </a:t>
            </a:r>
            <a:r>
              <a:rPr lang="en-US" sz="2200" dirty="0" err="1">
                <a:latin typeface="Times New Roman" pitchFamily="18" charset="0"/>
                <a:cs typeface="Times New Roman" pitchFamily="18" charset="0"/>
              </a:rPr>
              <a:t>mgt</a:t>
            </a:r>
            <a:r>
              <a:rPr lang="en-US" sz="2200" dirty="0">
                <a:latin typeface="Times New Roman" pitchFamily="18" charset="0"/>
                <a:cs typeface="Times New Roman" pitchFamily="18" charset="0"/>
              </a:rPr>
              <a:t> decisions but for all types of managerial functions with special emphasis on  eco-efficiency and strategic position concept of environment management.</a:t>
            </a:r>
          </a:p>
        </p:txBody>
      </p:sp>
    </p:spTree>
    <p:extLst>
      <p:ext uri="{BB962C8B-B14F-4D97-AF65-F5344CB8AC3E}">
        <p14:creationId xmlns:p14="http://schemas.microsoft.com/office/powerpoint/2010/main" val="315723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5638800"/>
          </a:xfrm>
        </p:spPr>
        <p:txBody>
          <a:bodyPr>
            <a:noAutofit/>
          </a:bodyPr>
          <a:lstStyle/>
          <a:p>
            <a:pPr marL="0" indent="0">
              <a:buNone/>
            </a:pPr>
            <a:r>
              <a:rPr lang="en-US" sz="2300" dirty="0">
                <a:latin typeface="Times New Roman" pitchFamily="18" charset="0"/>
                <a:cs typeface="Times New Roman" pitchFamily="18" charset="0"/>
              </a:rPr>
              <a:t>1. EM gives idea about industrial development, a nation's economic progress and social welfare and the fulfillment of responsibility towards society.</a:t>
            </a:r>
          </a:p>
          <a:p>
            <a:pPr marL="0" indent="0">
              <a:buNone/>
            </a:pPr>
            <a:r>
              <a:rPr lang="en-US" sz="2300" dirty="0">
                <a:latin typeface="Times New Roman" pitchFamily="18" charset="0"/>
                <a:cs typeface="Times New Roman" pitchFamily="18" charset="0"/>
              </a:rPr>
              <a:t>2. Negotiation between the management and society</a:t>
            </a:r>
          </a:p>
          <a:p>
            <a:pPr marL="0" indent="0">
              <a:buNone/>
            </a:pPr>
            <a:r>
              <a:rPr lang="en-US" sz="2300" dirty="0">
                <a:latin typeface="Times New Roman" pitchFamily="18" charset="0"/>
                <a:cs typeface="Times New Roman" pitchFamily="18" charset="0"/>
              </a:rPr>
              <a:t>3. Pollution control being burning subject of discussion, EM</a:t>
            </a:r>
          </a:p>
          <a:p>
            <a:pPr marL="0" indent="0">
              <a:buNone/>
            </a:pPr>
            <a:r>
              <a:rPr lang="en-US" sz="2300" dirty="0">
                <a:latin typeface="Times New Roman" pitchFamily="18" charset="0"/>
                <a:cs typeface="Times New Roman" pitchFamily="18" charset="0"/>
              </a:rPr>
              <a:t>shows the extent to which pollution has been controlled by the corporate.</a:t>
            </a:r>
          </a:p>
          <a:p>
            <a:pPr marL="0" indent="0">
              <a:buNone/>
            </a:pPr>
            <a:r>
              <a:rPr lang="en-US" sz="2300" dirty="0">
                <a:latin typeface="Times New Roman" pitchFamily="18" charset="0"/>
                <a:cs typeface="Times New Roman" pitchFamily="18" charset="0"/>
              </a:rPr>
              <a:t>4. EM improves performance through better management of environmental cost and thus benefits the natural and human environments.</a:t>
            </a:r>
          </a:p>
          <a:p>
            <a:pPr marL="0" indent="0">
              <a:buNone/>
            </a:pPr>
            <a:r>
              <a:rPr lang="en-US" sz="2300" dirty="0">
                <a:latin typeface="Times New Roman" pitchFamily="18" charset="0"/>
                <a:cs typeface="Times New Roman" pitchFamily="18" charset="0"/>
              </a:rPr>
              <a:t>5. EM is helpful in discharging organizational accountability and increasing environmental transparency. Sustainable development is possible with the help of environmental management as it helps include ecological ability of enterprise.</a:t>
            </a:r>
          </a:p>
        </p:txBody>
      </p:sp>
      <p:sp>
        <p:nvSpPr>
          <p:cNvPr id="4" name="Title 1"/>
          <p:cNvSpPr txBox="1">
            <a:spLocks/>
          </p:cNvSpPr>
          <p:nvPr/>
        </p:nvSpPr>
        <p:spPr>
          <a:xfrm>
            <a:off x="457200" y="76200"/>
            <a:ext cx="8229600" cy="838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Wingdings" pitchFamily="2" charset="2"/>
              <a:buChar char="v"/>
            </a:pPr>
            <a:r>
              <a:rPr lang="en-US" sz="3200" b="1" dirty="0">
                <a:solidFill>
                  <a:srgbClr val="0000FF"/>
                </a:solidFill>
              </a:rPr>
              <a:t>Following points shows the significance of EM:</a:t>
            </a:r>
          </a:p>
        </p:txBody>
      </p:sp>
    </p:spTree>
    <p:extLst>
      <p:ext uri="{BB962C8B-B14F-4D97-AF65-F5344CB8AC3E}">
        <p14:creationId xmlns:p14="http://schemas.microsoft.com/office/powerpoint/2010/main" val="22884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7924800" cy="4552015"/>
          </a:xfrm>
          <a:prstGeom prst="rect">
            <a:avLst/>
          </a:prstGeom>
        </p:spPr>
        <p:txBody>
          <a:bodyPr wrap="square">
            <a:spAutoFit/>
          </a:bodyPr>
          <a:lstStyle/>
          <a:p>
            <a:pPr>
              <a:spcBef>
                <a:spcPct val="20000"/>
              </a:spcBef>
            </a:pPr>
            <a:r>
              <a:rPr lang="en-US" sz="2300" dirty="0">
                <a:latin typeface="Times New Roman" pitchFamily="18" charset="0"/>
                <a:cs typeface="Times New Roman" pitchFamily="18" charset="0"/>
              </a:rPr>
              <a:t>6. Environmental management supports green reporting to combat effectively all negative public opinions in the global economy where existence of a strong environment lobby against environmentally unfriendly industries is found.</a:t>
            </a:r>
          </a:p>
          <a:p>
            <a:pPr>
              <a:spcBef>
                <a:spcPct val="20000"/>
              </a:spcBef>
            </a:pPr>
            <a:r>
              <a:rPr lang="en-US" sz="2300" dirty="0">
                <a:latin typeface="Times New Roman" pitchFamily="18" charset="0"/>
                <a:cs typeface="Times New Roman" pitchFamily="18" charset="0"/>
              </a:rPr>
              <a:t>7. Environmental management reflects unsound production and consumption patterns, misuse and scanty use of resources and assets like: water.</a:t>
            </a:r>
          </a:p>
          <a:p>
            <a:pPr>
              <a:spcBef>
                <a:spcPct val="20000"/>
              </a:spcBef>
            </a:pPr>
            <a:r>
              <a:rPr lang="en-US" sz="2300" dirty="0">
                <a:latin typeface="Times New Roman" pitchFamily="18" charset="0"/>
                <a:cs typeface="Times New Roman" pitchFamily="18" charset="0"/>
              </a:rPr>
              <a:t>Optimal allocation of scanty resources in the economy is possible with the help of environmental management.</a:t>
            </a:r>
          </a:p>
          <a:p>
            <a:pPr>
              <a:spcBef>
                <a:spcPct val="20000"/>
              </a:spcBef>
            </a:pPr>
            <a:r>
              <a:rPr lang="en-US" sz="2300" dirty="0">
                <a:latin typeface="Times New Roman" pitchFamily="18" charset="0"/>
                <a:cs typeface="Times New Roman" pitchFamily="18" charset="0"/>
              </a:rPr>
              <a:t>8. Impressive decision taking through the application of environmental management reduce or eliminates many environmental problems.</a:t>
            </a:r>
          </a:p>
        </p:txBody>
      </p:sp>
    </p:spTree>
    <p:extLst>
      <p:ext uri="{BB962C8B-B14F-4D97-AF65-F5344CB8AC3E}">
        <p14:creationId xmlns:p14="http://schemas.microsoft.com/office/powerpoint/2010/main" val="72589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
        <p:nvSpPr>
          <p:cNvPr id="3" name="Content Placeholder 2"/>
          <p:cNvSpPr>
            <a:spLocks noGrp="1"/>
          </p:cNvSpPr>
          <p:nvPr>
            <p:ph idx="1"/>
          </p:nvPr>
        </p:nvSpPr>
        <p:spPr>
          <a:xfrm>
            <a:off x="381000" y="609600"/>
            <a:ext cx="8229600" cy="5791200"/>
          </a:xfrm>
        </p:spPr>
        <p:txBody>
          <a:bodyPr>
            <a:noAutofit/>
          </a:bodyPr>
          <a:lstStyle/>
          <a:p>
            <a:pPr marL="0" indent="0">
              <a:buNone/>
            </a:pPr>
            <a:r>
              <a:rPr lang="en-US" sz="2000" dirty="0">
                <a:latin typeface="Times New Roman" pitchFamily="18" charset="0"/>
                <a:cs typeface="Times New Roman" pitchFamily="18" charset="0"/>
              </a:rPr>
              <a:t>1. Employees failing to observe environmental friendly code of conduct must be reprimanded.</a:t>
            </a:r>
          </a:p>
          <a:p>
            <a:pPr marL="0" indent="0">
              <a:buNone/>
            </a:pPr>
            <a:r>
              <a:rPr lang="en-US" sz="2000" dirty="0">
                <a:latin typeface="Times New Roman" pitchFamily="18" charset="0"/>
                <a:cs typeface="Times New Roman" pitchFamily="18" charset="0"/>
              </a:rPr>
              <a:t>2. Environmental friendly code of conduct must be noticed at all levels and by all the people.</a:t>
            </a:r>
          </a:p>
          <a:p>
            <a:pPr marL="0" indent="0">
              <a:buNone/>
            </a:pPr>
            <a:r>
              <a:rPr lang="en-US" sz="2000" dirty="0">
                <a:latin typeface="Times New Roman" pitchFamily="18" charset="0"/>
                <a:cs typeface="Times New Roman" pitchFamily="18" charset="0"/>
              </a:rPr>
              <a:t>3. Corporate commitment to environmental protection should be clearly stated.</a:t>
            </a:r>
          </a:p>
          <a:p>
            <a:pPr marL="0" indent="0">
              <a:buNone/>
            </a:pPr>
            <a:r>
              <a:rPr lang="en-US" sz="2000" dirty="0">
                <a:latin typeface="Times New Roman" pitchFamily="18" charset="0"/>
                <a:cs typeface="Times New Roman" pitchFamily="18" charset="0"/>
              </a:rPr>
              <a:t>4. Environmental protection is a genuine task and no stone will be left unturned in</a:t>
            </a:r>
          </a:p>
          <a:p>
            <a:pPr marL="0" indent="0">
              <a:buNone/>
            </a:pPr>
            <a:r>
              <a:rPr lang="en-US" sz="2000" dirty="0">
                <a:latin typeface="Times New Roman" pitchFamily="18" charset="0"/>
                <a:cs typeface="Times New Roman" pitchFamily="18" charset="0"/>
              </a:rPr>
              <a:t>preserving and safeguarding ecological balances.</a:t>
            </a:r>
          </a:p>
          <a:p>
            <a:pPr marL="0" indent="0">
              <a:buNone/>
            </a:pPr>
            <a:r>
              <a:rPr lang="en-US" sz="2000" dirty="0">
                <a:latin typeface="Times New Roman" pitchFamily="18" charset="0"/>
                <a:cs typeface="Times New Roman" pitchFamily="18" charset="0"/>
              </a:rPr>
              <a:t>5. Maintenance, replacement and repairs of machinery, tools, equipment, vehicles, etc. should be done properly and in time.</a:t>
            </a:r>
          </a:p>
          <a:p>
            <a:pPr marL="0" indent="0">
              <a:buNone/>
            </a:pPr>
            <a:r>
              <a:rPr lang="en-US" sz="2000" dirty="0">
                <a:latin typeface="Times New Roman" pitchFamily="18" charset="0"/>
                <a:cs typeface="Times New Roman" pitchFamily="18" charset="0"/>
              </a:rPr>
              <a:t>6. Alteration in product design should be made as far as possible to incorporate eco-friendly materials and other inputs.</a:t>
            </a:r>
          </a:p>
          <a:p>
            <a:pPr marL="0" indent="0">
              <a:buNone/>
            </a:pPr>
            <a:r>
              <a:rPr lang="en-US" sz="2000" dirty="0">
                <a:latin typeface="Times New Roman" pitchFamily="18" charset="0"/>
                <a:cs typeface="Times New Roman" pitchFamily="18" charset="0"/>
              </a:rPr>
              <a:t>7. Renewable sources of energies like solar energy, wind energy, etc. must be used and so advocated.</a:t>
            </a:r>
          </a:p>
          <a:p>
            <a:pPr marL="0" indent="0">
              <a:buNone/>
            </a:pPr>
            <a:r>
              <a:rPr lang="en-US" sz="2000" dirty="0">
                <a:latin typeface="Times New Roman" pitchFamily="18" charset="0"/>
                <a:cs typeface="Times New Roman" pitchFamily="18" charset="0"/>
              </a:rPr>
              <a:t>8. If the working of the corporate on any day or in any month is against environmental interest, staff doing this must seek apology.</a:t>
            </a:r>
          </a:p>
        </p:txBody>
      </p:sp>
    </p:spTree>
    <p:extLst>
      <p:ext uri="{BB962C8B-B14F-4D97-AF65-F5344CB8AC3E}">
        <p14:creationId xmlns:p14="http://schemas.microsoft.com/office/powerpoint/2010/main" val="245832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85800"/>
            <a:ext cx="8458200" cy="5847755"/>
          </a:xfrm>
          <a:prstGeom prst="rect">
            <a:avLst/>
          </a:prstGeom>
        </p:spPr>
        <p:txBody>
          <a:bodyPr wrap="square">
            <a:spAutoFit/>
          </a:bodyPr>
          <a:lstStyle/>
          <a:p>
            <a:r>
              <a:rPr lang="en-US" sz="2200" dirty="0">
                <a:latin typeface="Times New Roman" pitchFamily="18" charset="0"/>
                <a:cs typeface="Times New Roman" pitchFamily="18" charset="0"/>
              </a:rPr>
              <a:t>9. Adequate number of PROs to communicate with the external world and to clear the corporate commitment to the world at large must be recruited.</a:t>
            </a:r>
          </a:p>
          <a:p>
            <a:r>
              <a:rPr lang="en-US" sz="2200" dirty="0">
                <a:latin typeface="Times New Roman" pitchFamily="18" charset="0"/>
                <a:cs typeface="Times New Roman" pitchFamily="18" charset="0"/>
              </a:rPr>
              <a:t>10. Corporate manager should be proactive rather than active. The adequate measures must be initiated to protect environment before the new technology is put to use or adopted</a:t>
            </a:r>
          </a:p>
          <a:p>
            <a:r>
              <a:rPr lang="en-US" sz="2200" dirty="0">
                <a:latin typeface="Times New Roman" pitchFamily="18" charset="0"/>
                <a:cs typeface="Times New Roman" pitchFamily="18" charset="0"/>
              </a:rPr>
              <a:t>11· Environmental engineers must be recruited for seeking their opinion on environmental related matters and for involvement in establishing a cleaner and efficient production system thereby minimizing wastage and ensuring optimum usage of all the raw materials.</a:t>
            </a:r>
          </a:p>
          <a:p>
            <a:r>
              <a:rPr lang="en-US" sz="2200" dirty="0">
                <a:latin typeface="Times New Roman" pitchFamily="18" charset="0"/>
                <a:cs typeface="Times New Roman" pitchFamily="18" charset="0"/>
              </a:rPr>
              <a:t>12· Participation in activities like social forestry, community forest efforts, environment cleaning works, etc. may be made;</a:t>
            </a:r>
          </a:p>
          <a:p>
            <a:r>
              <a:rPr lang="en-US" sz="2200" dirty="0">
                <a:latin typeface="Times New Roman" pitchFamily="18" charset="0"/>
                <a:cs typeface="Times New Roman" pitchFamily="18" charset="0"/>
              </a:rPr>
              <a:t>14. Environmental management is a response to human actions considering the increasing seriousness and significance of today's disastrous human impact on natural ecosystems. </a:t>
            </a:r>
          </a:p>
          <a:p>
            <a:r>
              <a:rPr lang="en-US" sz="2200" dirty="0">
                <a:latin typeface="Times New Roman" pitchFamily="18" charset="0"/>
                <a:cs typeface="Times New Roman" pitchFamily="18" charset="0"/>
              </a:rPr>
              <a:t>15. It is comforting to know that with a smaller global population base and a less pervasive use of technology.</a:t>
            </a:r>
          </a:p>
        </p:txBody>
      </p:sp>
      <p:sp>
        <p:nvSpPr>
          <p:cNvPr id="3"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Tree>
    <p:extLst>
      <p:ext uri="{BB962C8B-B14F-4D97-AF65-F5344CB8AC3E}">
        <p14:creationId xmlns:p14="http://schemas.microsoft.com/office/powerpoint/2010/main" val="3698977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1555" y="609600"/>
            <a:ext cx="8153400" cy="5847755"/>
          </a:xfrm>
          <a:prstGeom prst="rect">
            <a:avLst/>
          </a:prstGeom>
        </p:spPr>
        <p:txBody>
          <a:bodyPr wrap="square">
            <a:spAutoFit/>
          </a:bodyPr>
          <a:lstStyle/>
          <a:p>
            <a:r>
              <a:rPr lang="en-US" dirty="0"/>
              <a:t>13</a:t>
            </a:r>
            <a:r>
              <a:rPr lang="en-US" sz="2200" dirty="0">
                <a:latin typeface="Times New Roman" pitchFamily="18" charset="0"/>
                <a:cs typeface="Times New Roman" pitchFamily="18" charset="0"/>
              </a:rPr>
              <a:t>. The audit report should contain the audit </a:t>
            </a:r>
            <a:r>
              <a:rPr lang="en-US" sz="2200" dirty="0" err="1">
                <a:latin typeface="Times New Roman" pitchFamily="18" charset="0"/>
                <a:cs typeface="Times New Roman" pitchFamily="18" charset="0"/>
              </a:rPr>
              <a:t>indings</a:t>
            </a:r>
            <a:r>
              <a:rPr lang="en-US" sz="2200" dirty="0">
                <a:latin typeface="Times New Roman" pitchFamily="18" charset="0"/>
                <a:cs typeface="Times New Roman" pitchFamily="18" charset="0"/>
              </a:rPr>
              <a:t> (or a summary of these findings) with reference to supporting evidence. Subject to agreement between the lead auditor and the MD, the audit report may also include the following:</a:t>
            </a:r>
          </a:p>
          <a:p>
            <a:r>
              <a:rPr lang="en-US" sz="2200" dirty="0">
                <a:solidFill>
                  <a:srgbClr val="C00000"/>
                </a:solidFill>
                <a:latin typeface="Times New Roman" pitchFamily="18" charset="0"/>
                <a:cs typeface="Times New Roman" pitchFamily="18" charset="0"/>
              </a:rPr>
              <a:t>i. the identification of the organization audited and of the client</a:t>
            </a:r>
          </a:p>
          <a:p>
            <a:r>
              <a:rPr lang="en-US" sz="2200" dirty="0">
                <a:solidFill>
                  <a:srgbClr val="C00000"/>
                </a:solidFill>
                <a:latin typeface="Times New Roman" pitchFamily="18" charset="0"/>
                <a:cs typeface="Times New Roman" pitchFamily="18" charset="0"/>
              </a:rPr>
              <a:t>ii. the agreed objectives, scope and plan of the audit</a:t>
            </a:r>
          </a:p>
          <a:p>
            <a:r>
              <a:rPr lang="en-US" sz="2200" dirty="0">
                <a:solidFill>
                  <a:srgbClr val="C00000"/>
                </a:solidFill>
                <a:latin typeface="Times New Roman" pitchFamily="18" charset="0"/>
                <a:cs typeface="Times New Roman" pitchFamily="18" charset="0"/>
              </a:rPr>
              <a:t>iii. the agreed audit criteria including a list of reference documents against which the audit was conducted</a:t>
            </a:r>
          </a:p>
          <a:p>
            <a:r>
              <a:rPr lang="en-US" sz="2200" dirty="0">
                <a:solidFill>
                  <a:srgbClr val="C00000"/>
                </a:solidFill>
                <a:latin typeface="Times New Roman" pitchFamily="18" charset="0"/>
                <a:cs typeface="Times New Roman" pitchFamily="18" charset="0"/>
              </a:rPr>
              <a:t>iv. the period covered by the audit and the date(s) the audit was conducted</a:t>
            </a:r>
          </a:p>
          <a:p>
            <a:r>
              <a:rPr lang="en-US" sz="2200" dirty="0">
                <a:solidFill>
                  <a:srgbClr val="C00000"/>
                </a:solidFill>
                <a:latin typeface="Times New Roman" pitchFamily="18" charset="0"/>
                <a:cs typeface="Times New Roman" pitchFamily="18" charset="0"/>
              </a:rPr>
              <a:t>v. the identification of the audit team members</a:t>
            </a:r>
          </a:p>
          <a:p>
            <a:r>
              <a:rPr lang="en-US" sz="2200" dirty="0">
                <a:solidFill>
                  <a:srgbClr val="C00000"/>
                </a:solidFill>
                <a:latin typeface="Times New Roman" pitchFamily="18" charset="0"/>
                <a:cs typeface="Times New Roman" pitchFamily="18" charset="0"/>
              </a:rPr>
              <a:t>vi. a statement of the confidential nature of the report contents</a:t>
            </a:r>
          </a:p>
          <a:p>
            <a:r>
              <a:rPr lang="en-US" sz="2200" dirty="0">
                <a:solidFill>
                  <a:srgbClr val="C00000"/>
                </a:solidFill>
                <a:latin typeface="Times New Roman" pitchFamily="18" charset="0"/>
                <a:cs typeface="Times New Roman" pitchFamily="18" charset="0"/>
              </a:rPr>
              <a:t>vii. the distribution list for the audit report</a:t>
            </a:r>
          </a:p>
          <a:p>
            <a:r>
              <a:rPr lang="en-US" sz="2200" dirty="0">
                <a:latin typeface="Times New Roman" pitchFamily="18" charset="0"/>
                <a:cs typeface="Times New Roman" pitchFamily="18" charset="0"/>
              </a:rPr>
              <a:t>15. It is indeed expected that both conservationists and developers will come and work together over the need to make economic development sustainable, without it being undermined by long-term damage to natural resources and vital habitats.</a:t>
            </a:r>
          </a:p>
        </p:txBody>
      </p:sp>
      <p:sp>
        <p:nvSpPr>
          <p:cNvPr id="3" name="Title 1"/>
          <p:cNvSpPr>
            <a:spLocks noGrp="1"/>
          </p:cNvSpPr>
          <p:nvPr>
            <p:ph type="title"/>
          </p:nvPr>
        </p:nvSpPr>
        <p:spPr>
          <a:xfrm>
            <a:off x="381000" y="18197"/>
            <a:ext cx="8229600" cy="563562"/>
          </a:xfrm>
        </p:spPr>
        <p:txBody>
          <a:bodyPr>
            <a:noAutofit/>
          </a:bodyPr>
          <a:lstStyle/>
          <a:p>
            <a:pPr marL="457200" indent="-457200">
              <a:buFont typeface="Wingdings" pitchFamily="2" charset="2"/>
              <a:buChar char="v"/>
            </a:pPr>
            <a:r>
              <a:rPr lang="en-US" sz="3200" b="1" dirty="0">
                <a:solidFill>
                  <a:srgbClr val="0000FF"/>
                </a:solidFill>
              </a:rPr>
              <a:t>Corporate Responsibilities: </a:t>
            </a:r>
          </a:p>
        </p:txBody>
      </p:sp>
    </p:spTree>
    <p:extLst>
      <p:ext uri="{BB962C8B-B14F-4D97-AF65-F5344CB8AC3E}">
        <p14:creationId xmlns:p14="http://schemas.microsoft.com/office/powerpoint/2010/main" val="772893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229600" cy="457200"/>
          </a:xfrm>
        </p:spPr>
        <p:txBody>
          <a:bodyPr>
            <a:noAutofit/>
          </a:bodyPr>
          <a:lstStyle/>
          <a:p>
            <a:pPr marL="457200" indent="-457200">
              <a:buFont typeface="Wingdings" pitchFamily="2" charset="2"/>
              <a:buChar char="v"/>
            </a:pPr>
            <a:r>
              <a:rPr lang="en-US" sz="4000" b="1" dirty="0">
                <a:solidFill>
                  <a:srgbClr val="009E47"/>
                </a:solidFill>
                <a:latin typeface="Times New Roman" pitchFamily="18" charset="0"/>
                <a:cs typeface="Times New Roman" pitchFamily="18" charset="0"/>
              </a:rPr>
              <a:t>Green House Effect</a:t>
            </a:r>
          </a:p>
        </p:txBody>
      </p:sp>
      <p:sp>
        <p:nvSpPr>
          <p:cNvPr id="3" name="Content Placeholder 2"/>
          <p:cNvSpPr>
            <a:spLocks noGrp="1"/>
          </p:cNvSpPr>
          <p:nvPr>
            <p:ph idx="1"/>
          </p:nvPr>
        </p:nvSpPr>
        <p:spPr>
          <a:xfrm>
            <a:off x="537949" y="1524000"/>
            <a:ext cx="8229600" cy="4525963"/>
          </a:xfrm>
        </p:spPr>
        <p:txBody>
          <a:bodyPr>
            <a:normAutofit lnSpcReduction="10000"/>
          </a:bodyPr>
          <a:lstStyle/>
          <a:p>
            <a:r>
              <a:rPr lang="en-US" sz="2800" dirty="0">
                <a:latin typeface="Times New Roman" pitchFamily="18" charset="0"/>
                <a:cs typeface="Times New Roman" pitchFamily="18" charset="0"/>
              </a:rPr>
              <a:t>(Green house is a building made of glass in which plants are grown)</a:t>
            </a:r>
          </a:p>
          <a:p>
            <a:r>
              <a:rPr lang="en-US" sz="2800" dirty="0">
                <a:latin typeface="Times New Roman" pitchFamily="18" charset="0"/>
                <a:cs typeface="Times New Roman" pitchFamily="18" charset="0"/>
              </a:rPr>
              <a:t>Meaning: Progressive warming up of Earths surface and air above it due to high concentration of manmade carbon dioxide in the atmosphere. </a:t>
            </a:r>
          </a:p>
          <a:p>
            <a:r>
              <a:rPr lang="en-US" sz="2800" dirty="0">
                <a:latin typeface="Times New Roman" pitchFamily="18" charset="0"/>
                <a:cs typeface="Times New Roman" pitchFamily="18" charset="0"/>
              </a:rPr>
              <a:t>Concentration of </a:t>
            </a:r>
            <a:r>
              <a:rPr lang="en-US" sz="2800" b="1" dirty="0">
                <a:latin typeface="Times New Roman" pitchFamily="18" charset="0"/>
                <a:cs typeface="Times New Roman" pitchFamily="18" charset="0"/>
              </a:rPr>
              <a:t>CO</a:t>
            </a:r>
            <a:r>
              <a:rPr lang="en-US" sz="1800" b="1" dirty="0">
                <a:latin typeface="Times New Roman" pitchFamily="18" charset="0"/>
                <a:cs typeface="Times New Roman" pitchFamily="18" charset="0"/>
              </a:rPr>
              <a:t>2</a:t>
            </a:r>
            <a:r>
              <a:rPr lang="en-US" sz="2800" dirty="0">
                <a:latin typeface="Times New Roman" pitchFamily="18" charset="0"/>
                <a:cs typeface="Times New Roman" pitchFamily="18" charset="0"/>
              </a:rPr>
              <a:t> works like a glass panel of greenhouse allowing short wave incoming solar radiation to come in but preventing the long wave heat to re-radiated out. (Natural outcome is warmer atmosphere)</a:t>
            </a:r>
            <a:endParaRPr lang="en-US" sz="1800" dirty="0">
              <a:latin typeface="Times New Roman" pitchFamily="18" charset="0"/>
              <a:cs typeface="Times New Roman" pitchFamily="18" charset="0"/>
            </a:endParaRPr>
          </a:p>
        </p:txBody>
      </p:sp>
      <p:sp>
        <p:nvSpPr>
          <p:cNvPr id="4" name="Title 1"/>
          <p:cNvSpPr txBox="1">
            <a:spLocks/>
          </p:cNvSpPr>
          <p:nvPr/>
        </p:nvSpPr>
        <p:spPr>
          <a:xfrm>
            <a:off x="533400" y="228600"/>
            <a:ext cx="8229600" cy="4572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buFont typeface="Wingdings" pitchFamily="2" charset="2"/>
              <a:buChar char="v"/>
            </a:pPr>
            <a:r>
              <a:rPr lang="en-US" sz="3200" b="1" dirty="0">
                <a:solidFill>
                  <a:srgbClr val="0000FF"/>
                </a:solidFill>
                <a:latin typeface="Times New Roman" pitchFamily="18" charset="0"/>
                <a:cs typeface="Times New Roman" pitchFamily="18" charset="0"/>
              </a:rPr>
              <a:t>Environmental Issues Relevant to India</a:t>
            </a:r>
          </a:p>
        </p:txBody>
      </p:sp>
    </p:spTree>
    <p:extLst>
      <p:ext uri="{BB962C8B-B14F-4D97-AF65-F5344CB8AC3E}">
        <p14:creationId xmlns:p14="http://schemas.microsoft.com/office/powerpoint/2010/main" val="2792569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199" y="152400"/>
            <a:ext cx="8001001" cy="3429000"/>
          </a:xfrm>
          <a:prstGeom prst="rect">
            <a:avLst/>
          </a:prstGeom>
        </p:spPr>
      </p:pic>
      <p:sp>
        <p:nvSpPr>
          <p:cNvPr id="7" name="Text Placeholder 6"/>
          <p:cNvSpPr>
            <a:spLocks noGrp="1"/>
          </p:cNvSpPr>
          <p:nvPr>
            <p:ph type="body" idx="1"/>
          </p:nvPr>
        </p:nvSpPr>
        <p:spPr/>
        <p:txBody>
          <a:bodyPr/>
          <a:lstStyle/>
          <a:p>
            <a:r>
              <a:rPr lang="en-US" dirty="0"/>
              <a:t>In air quality ppm is the number of molecules of CO2 per million air molecules.</a:t>
            </a:r>
          </a:p>
        </p:txBody>
      </p:sp>
    </p:spTree>
    <p:extLst>
      <p:ext uri="{BB962C8B-B14F-4D97-AF65-F5344CB8AC3E}">
        <p14:creationId xmlns:p14="http://schemas.microsoft.com/office/powerpoint/2010/main" val="3687741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7725" y="533400"/>
            <a:ext cx="7448550" cy="5191125"/>
          </a:xfrm>
          <a:prstGeom prst="rect">
            <a:avLst/>
          </a:prstGeom>
        </p:spPr>
      </p:pic>
    </p:spTree>
    <p:extLst>
      <p:ext uri="{BB962C8B-B14F-4D97-AF65-F5344CB8AC3E}">
        <p14:creationId xmlns:p14="http://schemas.microsoft.com/office/powerpoint/2010/main" val="385238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5812" y="1014412"/>
            <a:ext cx="7572375" cy="4829175"/>
          </a:xfrm>
          <a:prstGeom prst="rect">
            <a:avLst/>
          </a:prstGeom>
        </p:spPr>
      </p:pic>
    </p:spTree>
    <p:extLst>
      <p:ext uri="{BB962C8B-B14F-4D97-AF65-F5344CB8AC3E}">
        <p14:creationId xmlns:p14="http://schemas.microsoft.com/office/powerpoint/2010/main" val="3316362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fontScale="90000"/>
          </a:bodyPr>
          <a:lstStyle/>
          <a:p>
            <a:r>
              <a:rPr lang="en-US" b="1" dirty="0">
                <a:solidFill>
                  <a:srgbClr val="0000FF"/>
                </a:solidFill>
                <a:latin typeface="Times New Roman" pitchFamily="18" charset="0"/>
                <a:cs typeface="Times New Roman" pitchFamily="18" charset="0"/>
              </a:rPr>
              <a:t>Chapter- 1</a:t>
            </a:r>
            <a:br>
              <a:rPr lang="en-US" b="1" dirty="0">
                <a:solidFill>
                  <a:srgbClr val="0000FF"/>
                </a:solidFill>
                <a:latin typeface="Times New Roman" pitchFamily="18" charset="0"/>
                <a:cs typeface="Times New Roman" pitchFamily="18" charset="0"/>
              </a:rPr>
            </a:br>
            <a:r>
              <a:rPr lang="en-US" sz="3600" b="1" dirty="0">
                <a:solidFill>
                  <a:srgbClr val="0000FF"/>
                </a:solidFill>
                <a:latin typeface="Times New Roman" pitchFamily="18" charset="0"/>
                <a:cs typeface="Times New Roman" pitchFamily="18" charset="0"/>
              </a:rPr>
              <a:t>Introduction &amp; Definition of Environment</a:t>
            </a:r>
          </a:p>
        </p:txBody>
      </p:sp>
      <p:sp>
        <p:nvSpPr>
          <p:cNvPr id="3" name="Content Placeholder 2"/>
          <p:cNvSpPr>
            <a:spLocks noGrp="1"/>
          </p:cNvSpPr>
          <p:nvPr>
            <p:ph idx="1"/>
          </p:nvPr>
        </p:nvSpPr>
        <p:spPr>
          <a:xfrm>
            <a:off x="457200" y="1905001"/>
            <a:ext cx="8229600" cy="2971800"/>
          </a:xfrm>
        </p:spPr>
        <p:txBody>
          <a:bodyPr/>
          <a:lstStyle/>
          <a:p>
            <a:r>
              <a:rPr lang="en-US" b="1" dirty="0"/>
              <a:t>Significance of Environment Management for contemporary managers, Carrier Opportunities</a:t>
            </a:r>
          </a:p>
          <a:p>
            <a:r>
              <a:rPr lang="en-US" b="1" dirty="0"/>
              <a:t>Environmental issues relevant to India.</a:t>
            </a:r>
          </a:p>
          <a:p>
            <a:r>
              <a:rPr lang="en-US" b="1" dirty="0"/>
              <a:t>The energy scenario</a:t>
            </a:r>
          </a:p>
        </p:txBody>
      </p:sp>
    </p:spTree>
    <p:extLst>
      <p:ext uri="{BB962C8B-B14F-4D97-AF65-F5344CB8AC3E}">
        <p14:creationId xmlns:p14="http://schemas.microsoft.com/office/powerpoint/2010/main" val="1278011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Greenhouse Effect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43691"/>
            <a:ext cx="8150329" cy="433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399" y="5334000"/>
            <a:ext cx="8150329" cy="1200329"/>
          </a:xfrm>
          <a:prstGeom prst="rect">
            <a:avLst/>
          </a:prstGeom>
        </p:spPr>
        <p:txBody>
          <a:bodyPr wrap="square">
            <a:spAutoFit/>
          </a:bodyPr>
          <a:lstStyle/>
          <a:p>
            <a:r>
              <a:rPr lang="en-US" b="1" dirty="0">
                <a:solidFill>
                  <a:srgbClr val="0000FF"/>
                </a:solidFill>
                <a:latin typeface="Times New Roman" pitchFamily="18" charset="0"/>
                <a:cs typeface="Times New Roman" pitchFamily="18" charset="0"/>
              </a:rPr>
              <a:t>Some gases in earths atmosphere e.g. water (</a:t>
            </a:r>
            <a:r>
              <a:rPr lang="en-US" b="1" dirty="0">
                <a:latin typeface="Times New Roman" pitchFamily="18" charset="0"/>
                <a:cs typeface="Times New Roman" pitchFamily="18" charset="0"/>
              </a:rPr>
              <a:t>H</a:t>
            </a:r>
            <a:r>
              <a:rPr lang="en-US" sz="1200" b="1" dirty="0">
                <a:latin typeface="Times New Roman" pitchFamily="18" charset="0"/>
                <a:cs typeface="Times New Roman" pitchFamily="18" charset="0"/>
              </a:rPr>
              <a:t>2</a:t>
            </a:r>
            <a:r>
              <a:rPr lang="en-US" b="1" dirty="0">
                <a:latin typeface="Times New Roman" pitchFamily="18" charset="0"/>
                <a:cs typeface="Times New Roman" pitchFamily="18" charset="0"/>
              </a:rPr>
              <a:t>O</a:t>
            </a:r>
            <a:r>
              <a:rPr lang="en-US" b="1" dirty="0">
                <a:solidFill>
                  <a:srgbClr val="0000FF"/>
                </a:solidFill>
                <a:latin typeface="Times New Roman" pitchFamily="18" charset="0"/>
                <a:cs typeface="Times New Roman" pitchFamily="18" charset="0"/>
              </a:rPr>
              <a:t>), Carbon dioxide (</a:t>
            </a:r>
            <a:r>
              <a:rPr lang="en-US" b="1" dirty="0">
                <a:latin typeface="Times New Roman" pitchFamily="18" charset="0"/>
                <a:cs typeface="Times New Roman" pitchFamily="18" charset="0"/>
              </a:rPr>
              <a:t>CO</a:t>
            </a:r>
            <a:r>
              <a:rPr lang="en-US" sz="1200" b="1" dirty="0">
                <a:latin typeface="Times New Roman" pitchFamily="18" charset="0"/>
                <a:cs typeface="Times New Roman" pitchFamily="18" charset="0"/>
              </a:rPr>
              <a:t>2</a:t>
            </a:r>
            <a:r>
              <a:rPr lang="en-US" b="1" dirty="0">
                <a:solidFill>
                  <a:srgbClr val="0000FF"/>
                </a:solidFill>
                <a:latin typeface="Times New Roman" pitchFamily="18" charset="0"/>
                <a:cs typeface="Times New Roman" pitchFamily="18" charset="0"/>
              </a:rPr>
              <a:t>), methane (</a:t>
            </a:r>
            <a:r>
              <a:rPr lang="en-US" b="1" dirty="0">
                <a:latin typeface="Times New Roman" pitchFamily="18" charset="0"/>
                <a:cs typeface="Times New Roman" pitchFamily="18" charset="0"/>
              </a:rPr>
              <a:t>CH</a:t>
            </a:r>
            <a:r>
              <a:rPr lang="en-US" sz="1200" b="1" dirty="0">
                <a:latin typeface="Times New Roman" pitchFamily="18" charset="0"/>
                <a:cs typeface="Times New Roman" pitchFamily="18" charset="0"/>
              </a:rPr>
              <a:t>4</a:t>
            </a:r>
            <a:r>
              <a:rPr lang="en-US" b="1" dirty="0">
                <a:solidFill>
                  <a:srgbClr val="0000FF"/>
                </a:solidFill>
                <a:latin typeface="Times New Roman" pitchFamily="18" charset="0"/>
                <a:cs typeface="Times New Roman" pitchFamily="18" charset="0"/>
              </a:rPr>
              <a:t>), &amp; nitrous oxide (</a:t>
            </a:r>
            <a:r>
              <a:rPr lang="en-US" b="1" dirty="0">
                <a:latin typeface="Times New Roman" pitchFamily="18" charset="0"/>
                <a:cs typeface="Times New Roman" pitchFamily="18" charset="0"/>
              </a:rPr>
              <a:t>N</a:t>
            </a:r>
            <a:r>
              <a:rPr lang="en-US" sz="1200" b="1" dirty="0">
                <a:latin typeface="Times New Roman" pitchFamily="18" charset="0"/>
                <a:cs typeface="Times New Roman" pitchFamily="18" charset="0"/>
              </a:rPr>
              <a:t>2</a:t>
            </a:r>
            <a:r>
              <a:rPr lang="en-US" b="1" dirty="0">
                <a:latin typeface="Times New Roman" pitchFamily="18" charset="0"/>
                <a:cs typeface="Times New Roman" pitchFamily="18" charset="0"/>
              </a:rPr>
              <a:t>O</a:t>
            </a:r>
            <a:r>
              <a:rPr lang="en-US" b="1" dirty="0">
                <a:solidFill>
                  <a:srgbClr val="0000FF"/>
                </a:solidFill>
                <a:latin typeface="Times New Roman" pitchFamily="18" charset="0"/>
                <a:cs typeface="Times New Roman" pitchFamily="18" charset="0"/>
              </a:rPr>
              <a:t>) have a special property. They don’t absorb the visible light but they do absorb the IR light radiated by Earths surface. These are called “greenhouse gases”</a:t>
            </a:r>
          </a:p>
        </p:txBody>
      </p:sp>
    </p:spTree>
    <p:extLst>
      <p:ext uri="{BB962C8B-B14F-4D97-AF65-F5344CB8AC3E}">
        <p14:creationId xmlns:p14="http://schemas.microsoft.com/office/powerpoint/2010/main" val="3945289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pPr marL="457200" indent="-457200">
              <a:buFont typeface="Wingdings" pitchFamily="2" charset="2"/>
              <a:buChar char="v"/>
            </a:pPr>
            <a:r>
              <a:rPr lang="en-US" sz="3200" b="1" dirty="0">
                <a:solidFill>
                  <a:srgbClr val="009E47"/>
                </a:solidFill>
                <a:latin typeface="Times New Roman" pitchFamily="18" charset="0"/>
                <a:cs typeface="Times New Roman" pitchFamily="18" charset="0"/>
              </a:rPr>
              <a:t>Sources of greenhouse gases</a:t>
            </a:r>
          </a:p>
        </p:txBody>
      </p:sp>
      <p:sp>
        <p:nvSpPr>
          <p:cNvPr id="3" name="Content Placeholder 2"/>
          <p:cNvSpPr>
            <a:spLocks noGrp="1"/>
          </p:cNvSpPr>
          <p:nvPr>
            <p:ph idx="1"/>
          </p:nvPr>
        </p:nvSpPr>
        <p:spPr>
          <a:xfrm>
            <a:off x="457200" y="685801"/>
            <a:ext cx="8077200" cy="2209799"/>
          </a:xfrm>
        </p:spPr>
        <p:txBody>
          <a:bodyPr>
            <a:normAutofit fontScale="85000" lnSpcReduction="10000"/>
          </a:bodyPr>
          <a:lstStyle/>
          <a:p>
            <a:pPr marL="514350" indent="-514350">
              <a:buAutoNum type="arabicPeriod"/>
            </a:pPr>
            <a:r>
              <a:rPr lang="en-US" dirty="0">
                <a:latin typeface="Times New Roman" pitchFamily="18" charset="0"/>
                <a:cs typeface="Times New Roman" pitchFamily="18" charset="0"/>
              </a:rPr>
              <a:t>Thermal power stations based on fossil fuels, mainly coal and mineral oil emitting huge amount of CO</a:t>
            </a:r>
            <a:r>
              <a:rPr lang="en-US" sz="2000" dirty="0">
                <a:latin typeface="Times New Roman" pitchFamily="18" charset="0"/>
                <a:cs typeface="Times New Roman" pitchFamily="18" charset="0"/>
              </a:rPr>
              <a:t>2 </a:t>
            </a:r>
          </a:p>
          <a:p>
            <a:pPr marL="514350" indent="-514350">
              <a:buAutoNum type="arabicPeriod"/>
            </a:pPr>
            <a:r>
              <a:rPr lang="en-US" dirty="0">
                <a:latin typeface="Times New Roman" pitchFamily="18" charset="0"/>
                <a:cs typeface="Times New Roman" pitchFamily="18" charset="0"/>
              </a:rPr>
              <a:t>Numerous factories and industrial chimney wastes</a:t>
            </a:r>
          </a:p>
          <a:p>
            <a:pPr marL="514350" indent="-514350">
              <a:buAutoNum type="arabicPeriod"/>
            </a:pPr>
            <a:r>
              <a:rPr lang="en-US" dirty="0">
                <a:latin typeface="Times New Roman" pitchFamily="18" charset="0"/>
                <a:cs typeface="Times New Roman" pitchFamily="18" charset="0"/>
              </a:rPr>
              <a:t>Automobiles</a:t>
            </a:r>
          </a:p>
          <a:p>
            <a:pPr marL="514350" indent="-514350">
              <a:buAutoNum type="arabicPeriod"/>
            </a:pPr>
            <a:r>
              <a:rPr lang="en-US" dirty="0">
                <a:latin typeface="Times New Roman" pitchFamily="18" charset="0"/>
                <a:cs typeface="Times New Roman" pitchFamily="18" charset="0"/>
              </a:rPr>
              <a:t>Deforestation and burning of fossil fuels. </a:t>
            </a:r>
          </a:p>
        </p:txBody>
      </p:sp>
    </p:spTree>
    <p:extLst>
      <p:ext uri="{BB962C8B-B14F-4D97-AF65-F5344CB8AC3E}">
        <p14:creationId xmlns:p14="http://schemas.microsoft.com/office/powerpoint/2010/main" val="2359207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8687" y="457200"/>
            <a:ext cx="7286625" cy="5638800"/>
          </a:xfrm>
          <a:prstGeom prst="rect">
            <a:avLst/>
          </a:prstGeom>
        </p:spPr>
      </p:pic>
    </p:spTree>
    <p:extLst>
      <p:ext uri="{BB962C8B-B14F-4D97-AF65-F5344CB8AC3E}">
        <p14:creationId xmlns:p14="http://schemas.microsoft.com/office/powerpoint/2010/main" val="1738228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950" y="1004887"/>
            <a:ext cx="7658100" cy="5014913"/>
          </a:xfrm>
          <a:prstGeom prst="rect">
            <a:avLst/>
          </a:prstGeom>
        </p:spPr>
      </p:pic>
    </p:spTree>
    <p:extLst>
      <p:ext uri="{BB962C8B-B14F-4D97-AF65-F5344CB8AC3E}">
        <p14:creationId xmlns:p14="http://schemas.microsoft.com/office/powerpoint/2010/main" val="42260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6775" y="533400"/>
            <a:ext cx="7410450" cy="5486400"/>
          </a:xfrm>
          <a:prstGeom prst="rect">
            <a:avLst/>
          </a:prstGeom>
        </p:spPr>
      </p:pic>
    </p:spTree>
    <p:extLst>
      <p:ext uri="{BB962C8B-B14F-4D97-AF65-F5344CB8AC3E}">
        <p14:creationId xmlns:p14="http://schemas.microsoft.com/office/powerpoint/2010/main" val="440732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8687" y="762000"/>
            <a:ext cx="7286625" cy="5105400"/>
          </a:xfrm>
          <a:prstGeom prst="rect">
            <a:avLst/>
          </a:prstGeom>
        </p:spPr>
      </p:pic>
    </p:spTree>
    <p:extLst>
      <p:ext uri="{BB962C8B-B14F-4D97-AF65-F5344CB8AC3E}">
        <p14:creationId xmlns:p14="http://schemas.microsoft.com/office/powerpoint/2010/main" val="3953150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2087562"/>
          </a:xfrm>
        </p:spPr>
        <p:txBody>
          <a:bodyPr>
            <a:normAutofit fontScale="90000"/>
          </a:bodyPr>
          <a:lstStyle/>
          <a:p>
            <a:pPr marL="457200" indent="-457200" algn="l">
              <a:buFont typeface="Wingdings" pitchFamily="2" charset="2"/>
              <a:buChar char="v"/>
            </a:pPr>
            <a:r>
              <a:rPr lang="en-US" sz="2800" b="1" dirty="0">
                <a:solidFill>
                  <a:srgbClr val="0000FF"/>
                </a:solidFill>
                <a:latin typeface="Times New Roman" pitchFamily="18" charset="0"/>
                <a:cs typeface="Times New Roman" pitchFamily="18" charset="0"/>
              </a:rPr>
              <a:t>Climate change: </a:t>
            </a:r>
            <a:r>
              <a:rPr lang="en-US" sz="2800" dirty="0">
                <a:latin typeface="Times New Roman" pitchFamily="18" charset="0"/>
                <a:cs typeface="Times New Roman" pitchFamily="18" charset="0"/>
              </a:rPr>
              <a:t>It means a change in the global or regional climate patterns particularly from the mid to</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late 20th century onwards and mainly due to the increased levels of atmospheric carbon dioxide produced by the use of fossil fuels.</a:t>
            </a:r>
          </a:p>
        </p:txBody>
      </p:sp>
      <p:sp>
        <p:nvSpPr>
          <p:cNvPr id="3" name="Content Placeholder 2"/>
          <p:cNvSpPr>
            <a:spLocks noGrp="1"/>
          </p:cNvSpPr>
          <p:nvPr>
            <p:ph idx="1"/>
          </p:nvPr>
        </p:nvSpPr>
        <p:spPr>
          <a:xfrm>
            <a:off x="457200" y="2362200"/>
            <a:ext cx="8229600" cy="2286000"/>
          </a:xfrm>
        </p:spPr>
        <p:txBody>
          <a:bodyPr>
            <a:normAutofit fontScale="77500" lnSpcReduction="20000"/>
          </a:bodyPr>
          <a:lstStyle/>
          <a:p>
            <a:pPr>
              <a:buFont typeface="Wingdings" pitchFamily="2" charset="2"/>
              <a:buChar char="v"/>
            </a:pPr>
            <a:r>
              <a:rPr lang="en-US" b="1" dirty="0">
                <a:solidFill>
                  <a:srgbClr val="0000FF"/>
                </a:solidFill>
                <a:latin typeface="Times New Roman" pitchFamily="18" charset="0"/>
                <a:cs typeface="Times New Roman" pitchFamily="18" charset="0"/>
              </a:rPr>
              <a:t>Global warming: </a:t>
            </a:r>
            <a:r>
              <a:rPr lang="en-US" dirty="0">
                <a:latin typeface="Times New Roman" pitchFamily="18" charset="0"/>
                <a:cs typeface="Times New Roman" pitchFamily="18" charset="0"/>
              </a:rPr>
              <a:t>It is the slow gradual rise in the temperature of the earth due to emission of excess</a:t>
            </a:r>
          </a:p>
          <a:p>
            <a:pPr marL="0" indent="0">
              <a:buNone/>
            </a:pPr>
            <a:r>
              <a:rPr lang="en-US" dirty="0">
                <a:latin typeface="Times New Roman" pitchFamily="18" charset="0"/>
                <a:cs typeface="Times New Roman" pitchFamily="18" charset="0"/>
              </a:rPr>
              <a:t>    quantities of a number of radiation-tripping gases like     </a:t>
            </a:r>
          </a:p>
          <a:p>
            <a:pPr marL="0" indent="0">
              <a:buNone/>
            </a:pPr>
            <a:r>
              <a:rPr lang="en-US" dirty="0">
                <a:latin typeface="Times New Roman" pitchFamily="18" charset="0"/>
                <a:cs typeface="Times New Roman" pitchFamily="18" charset="0"/>
              </a:rPr>
              <a:t>    carbon dioxide, methane, chlorofluorocarbon, ozone,  </a:t>
            </a:r>
          </a:p>
          <a:p>
            <a:pPr marL="0" indent="0">
              <a:buNone/>
            </a:pPr>
            <a:r>
              <a:rPr lang="en-US" dirty="0">
                <a:latin typeface="Times New Roman" pitchFamily="18" charset="0"/>
                <a:cs typeface="Times New Roman" pitchFamily="18" charset="0"/>
              </a:rPr>
              <a:t>    nitrogen oxides which are together called as green house </a:t>
            </a:r>
          </a:p>
          <a:p>
            <a:pPr marL="0" indent="0">
              <a:buNone/>
            </a:pPr>
            <a:r>
              <a:rPr lang="en-US" dirty="0">
                <a:latin typeface="Times New Roman" pitchFamily="18" charset="0"/>
                <a:cs typeface="Times New Roman" pitchFamily="18" charset="0"/>
              </a:rPr>
              <a:t>    gases.</a:t>
            </a:r>
          </a:p>
        </p:txBody>
      </p:sp>
      <p:sp>
        <p:nvSpPr>
          <p:cNvPr id="4" name="Rectangle 3"/>
          <p:cNvSpPr/>
          <p:nvPr/>
        </p:nvSpPr>
        <p:spPr>
          <a:xfrm>
            <a:off x="457200" y="4648200"/>
            <a:ext cx="8382000" cy="1692771"/>
          </a:xfrm>
          <a:prstGeom prst="rect">
            <a:avLst/>
          </a:prstGeom>
        </p:spPr>
        <p:txBody>
          <a:bodyPr wrap="square">
            <a:spAutoFit/>
          </a:bodyPr>
          <a:lstStyle/>
          <a:p>
            <a:pPr marL="457200" indent="-457200">
              <a:buFont typeface="Wingdings" pitchFamily="2" charset="2"/>
              <a:buChar char="v"/>
            </a:pPr>
            <a:r>
              <a:rPr lang="en-US" sz="2600" b="1" dirty="0">
                <a:solidFill>
                  <a:srgbClr val="0000FF"/>
                </a:solidFill>
                <a:latin typeface="Times New Roman" pitchFamily="18" charset="0"/>
                <a:cs typeface="Times New Roman" pitchFamily="18" charset="0"/>
              </a:rPr>
              <a:t>Acid Rain:  </a:t>
            </a:r>
            <a:r>
              <a:rPr lang="en-US" sz="2600" dirty="0">
                <a:latin typeface="Times New Roman" pitchFamily="18" charset="0"/>
                <a:cs typeface="Times New Roman" pitchFamily="18" charset="0"/>
              </a:rPr>
              <a:t>Its water contains higher acidity level due to dissolved CO2, </a:t>
            </a:r>
            <a:r>
              <a:rPr lang="en-US" sz="2600" dirty="0" err="1">
                <a:latin typeface="Times New Roman" pitchFamily="18" charset="0"/>
                <a:cs typeface="Times New Roman" pitchFamily="18" charset="0"/>
              </a:rPr>
              <a:t>sulphur</a:t>
            </a:r>
            <a:r>
              <a:rPr lang="en-US" sz="2600" dirty="0">
                <a:latin typeface="Times New Roman" pitchFamily="18" charset="0"/>
                <a:cs typeface="Times New Roman" pitchFamily="18" charset="0"/>
              </a:rPr>
              <a:t> oxides and nitrogen oxide gases, from the factories, mills etc. </a:t>
            </a:r>
          </a:p>
          <a:p>
            <a:r>
              <a:rPr lang="en-US" sz="2600" b="1" dirty="0">
                <a:latin typeface="Times New Roman" pitchFamily="18" charset="0"/>
                <a:cs typeface="Times New Roman" pitchFamily="18" charset="0"/>
                <a:sym typeface="Wingdings" pitchFamily="2" charset="2"/>
              </a:rPr>
              <a:t></a:t>
            </a:r>
            <a:r>
              <a:rPr lang="en-US" sz="2600" dirty="0">
                <a:latin typeface="Times New Roman" pitchFamily="18" charset="0"/>
                <a:cs typeface="Times New Roman" pitchFamily="18" charset="0"/>
              </a:rPr>
              <a:t>It causes damage to trees, crops, building and rivers.   </a:t>
            </a:r>
          </a:p>
        </p:txBody>
      </p:sp>
    </p:spTree>
    <p:extLst>
      <p:ext uri="{BB962C8B-B14F-4D97-AF65-F5344CB8AC3E}">
        <p14:creationId xmlns:p14="http://schemas.microsoft.com/office/powerpoint/2010/main" val="882820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1319" y="304800"/>
            <a:ext cx="8153400" cy="2893100"/>
          </a:xfrm>
          <a:prstGeom prst="rect">
            <a:avLst/>
          </a:prstGeom>
        </p:spPr>
        <p:txBody>
          <a:bodyPr wrap="square">
            <a:spAutoFit/>
          </a:bodyPr>
          <a:lstStyle/>
          <a:p>
            <a:pPr marL="457200" indent="-457200">
              <a:buFont typeface="Wingdings" pitchFamily="2" charset="2"/>
              <a:buChar char="v"/>
            </a:pPr>
            <a:r>
              <a:rPr lang="en-US" sz="2600" b="1" dirty="0">
                <a:solidFill>
                  <a:srgbClr val="0000FF"/>
                </a:solidFill>
                <a:latin typeface="Times New Roman" pitchFamily="18" charset="0"/>
                <a:cs typeface="Times New Roman" pitchFamily="18" charset="0"/>
              </a:rPr>
              <a:t>Ozone layer depletion</a:t>
            </a:r>
          </a:p>
          <a:p>
            <a:r>
              <a:rPr lang="en-US" sz="2600" dirty="0">
                <a:latin typeface="Times New Roman" pitchFamily="18" charset="0"/>
                <a:cs typeface="Times New Roman" pitchFamily="18" charset="0"/>
              </a:rPr>
              <a:t>Atmospheric ozone absorbs ultraviolet radiation from the sun which cause skin cancer and damage to cataracts and as well as damage to plants and marine ecosystems.</a:t>
            </a:r>
          </a:p>
          <a:p>
            <a:r>
              <a:rPr lang="en-US" sz="2600" dirty="0">
                <a:latin typeface="Times New Roman" pitchFamily="18" charset="0"/>
                <a:cs typeface="Times New Roman" pitchFamily="18" charset="0"/>
              </a:rPr>
              <a:t>Chlorofluorocarbon (CFC) gases used as coolants in refrigerators cause depletion of this ozone layer, such that 1 atom of chlorine can destroy 100000 ozone molecules.</a:t>
            </a:r>
          </a:p>
        </p:txBody>
      </p:sp>
      <p:sp>
        <p:nvSpPr>
          <p:cNvPr id="5" name="Rectangle 4"/>
          <p:cNvSpPr/>
          <p:nvPr/>
        </p:nvSpPr>
        <p:spPr>
          <a:xfrm>
            <a:off x="609600" y="3482341"/>
            <a:ext cx="8153400" cy="1692771"/>
          </a:xfrm>
          <a:prstGeom prst="rect">
            <a:avLst/>
          </a:prstGeom>
        </p:spPr>
        <p:txBody>
          <a:bodyPr wrap="square">
            <a:spAutoFit/>
          </a:bodyPr>
          <a:lstStyle/>
          <a:p>
            <a:pPr marL="457200" indent="-457200">
              <a:buFont typeface="Wingdings" pitchFamily="2" charset="2"/>
              <a:buChar char="v"/>
            </a:pPr>
            <a:r>
              <a:rPr lang="en-US" sz="2600" b="1" dirty="0">
                <a:solidFill>
                  <a:srgbClr val="0000FF"/>
                </a:solidFill>
                <a:latin typeface="Times New Roman" pitchFamily="18" charset="0"/>
                <a:cs typeface="Times New Roman" pitchFamily="18" charset="0"/>
              </a:rPr>
              <a:t>Nuclear accidents</a:t>
            </a:r>
          </a:p>
          <a:p>
            <a:r>
              <a:rPr lang="en-US" sz="2600" dirty="0">
                <a:latin typeface="Times New Roman" pitchFamily="18" charset="0"/>
                <a:cs typeface="Times New Roman" pitchFamily="18" charset="0"/>
              </a:rPr>
              <a:t>They are mainly due to nuclear fusion, which cause explosion and also release dangerous radioactive radiations which affect the human life for decades together .</a:t>
            </a:r>
          </a:p>
        </p:txBody>
      </p:sp>
    </p:spTree>
    <p:extLst>
      <p:ext uri="{BB962C8B-B14F-4D97-AF65-F5344CB8AC3E}">
        <p14:creationId xmlns:p14="http://schemas.microsoft.com/office/powerpoint/2010/main" val="3252601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787" y="685800"/>
            <a:ext cx="7972425" cy="5100637"/>
          </a:xfrm>
          <a:prstGeom prst="rect">
            <a:avLst/>
          </a:prstGeom>
        </p:spPr>
      </p:pic>
    </p:spTree>
    <p:extLst>
      <p:ext uri="{BB962C8B-B14F-4D97-AF65-F5344CB8AC3E}">
        <p14:creationId xmlns:p14="http://schemas.microsoft.com/office/powerpoint/2010/main" val="1852547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685800"/>
            <a:ext cx="7786687" cy="5133975"/>
          </a:xfrm>
          <a:prstGeom prst="rect">
            <a:avLst/>
          </a:prstGeom>
        </p:spPr>
      </p:pic>
    </p:spTree>
    <p:extLst>
      <p:ext uri="{BB962C8B-B14F-4D97-AF65-F5344CB8AC3E}">
        <p14:creationId xmlns:p14="http://schemas.microsoft.com/office/powerpoint/2010/main" val="125568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11162"/>
          </a:xfrm>
        </p:spPr>
        <p:txBody>
          <a:bodyPr>
            <a:noAutofit/>
          </a:bodyPr>
          <a:lstStyle/>
          <a:p>
            <a:pPr marL="457200" indent="-457200">
              <a:buFont typeface="Wingdings" pitchFamily="2" charset="2"/>
              <a:buChar char="v"/>
            </a:pPr>
            <a:r>
              <a:rPr lang="en-US" sz="3200" b="1" dirty="0">
                <a:solidFill>
                  <a:srgbClr val="0000FF"/>
                </a:solidFill>
              </a:rPr>
              <a:t>Introduction &amp; definition of environment</a:t>
            </a:r>
          </a:p>
        </p:txBody>
      </p:sp>
      <p:sp>
        <p:nvSpPr>
          <p:cNvPr id="3" name="Content Placeholder 2"/>
          <p:cNvSpPr>
            <a:spLocks noGrp="1"/>
          </p:cNvSpPr>
          <p:nvPr>
            <p:ph idx="1"/>
          </p:nvPr>
        </p:nvSpPr>
        <p:spPr>
          <a:xfrm>
            <a:off x="304800" y="838201"/>
            <a:ext cx="8382000" cy="5562599"/>
          </a:xfrm>
        </p:spPr>
        <p:txBody>
          <a:bodyPr>
            <a:normAutofit fontScale="25000" lnSpcReduction="20000"/>
          </a:bodyPr>
          <a:lstStyle/>
          <a:p>
            <a:r>
              <a:rPr lang="en-US" sz="8000" dirty="0">
                <a:solidFill>
                  <a:srgbClr val="FF0000"/>
                </a:solidFill>
                <a:latin typeface="Times New Roman" pitchFamily="18" charset="0"/>
                <a:cs typeface="Times New Roman" pitchFamily="18" charset="0"/>
              </a:rPr>
              <a:t>Definition: </a:t>
            </a:r>
            <a:r>
              <a:rPr lang="en-US" sz="8000" dirty="0">
                <a:latin typeface="Times New Roman" pitchFamily="18" charset="0"/>
                <a:cs typeface="Times New Roman" pitchFamily="18" charset="0"/>
              </a:rPr>
              <a:t>Environment is the surroundings or control conditions in which all living organisms exist. </a:t>
            </a:r>
          </a:p>
          <a:p>
            <a:r>
              <a:rPr lang="en-US" sz="8000" b="1" dirty="0">
                <a:latin typeface="Times New Roman" pitchFamily="18" charset="0"/>
                <a:cs typeface="Times New Roman" pitchFamily="18" charset="0"/>
              </a:rPr>
              <a:t>Our environment is everything that surrounds us, both natural and manmade.</a:t>
            </a:r>
          </a:p>
          <a:p>
            <a:r>
              <a:rPr lang="en-US" sz="8000" b="1" dirty="0">
                <a:latin typeface="Times New Roman" pitchFamily="18" charset="0"/>
                <a:cs typeface="Times New Roman" pitchFamily="18" charset="0"/>
              </a:rPr>
              <a:t>Or the total sum of surroundings of living organism, including natural forces &amp; other living things which provide conditions for development &amp; growth as well as of danger &amp; damage.</a:t>
            </a:r>
          </a:p>
          <a:p>
            <a:r>
              <a:rPr lang="en-US" sz="8000" b="1" dirty="0">
                <a:latin typeface="Times New Roman" pitchFamily="18" charset="0"/>
                <a:cs typeface="Times New Roman" pitchFamily="18" charset="0"/>
              </a:rPr>
              <a:t>Or </a:t>
            </a:r>
            <a:r>
              <a:rPr lang="en-US" sz="8000" dirty="0">
                <a:latin typeface="Times New Roman" pitchFamily="18" charset="0"/>
                <a:cs typeface="Times New Roman" pitchFamily="18" charset="0"/>
              </a:rPr>
              <a:t>ENVIRONMENT: THE TOTAL OF OUR SURROUNDINGS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All the things around us with which we interact: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Animals, plants, forests, fungi, etc.</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Nonliving things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Continents, oceans, clouds, soil, rocks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Our built environment</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Buildings, human-created living centers</a:t>
            </a:r>
            <a:br>
              <a:rPr lang="en-US" sz="8000" dirty="0">
                <a:latin typeface="Times New Roman" pitchFamily="18" charset="0"/>
                <a:cs typeface="Times New Roman" pitchFamily="18" charset="0"/>
              </a:rPr>
            </a:br>
            <a:r>
              <a:rPr lang="en-US" sz="8000" dirty="0">
                <a:latin typeface="Times New Roman" pitchFamily="18" charset="0"/>
                <a:cs typeface="Times New Roman" pitchFamily="18" charset="0"/>
              </a:rPr>
              <a:t>• Social relationships and institutions</a:t>
            </a:r>
          </a:p>
          <a:p>
            <a:r>
              <a:rPr lang="en-US" sz="8000" dirty="0">
                <a:latin typeface="Times New Roman" pitchFamily="18" charset="0"/>
                <a:cs typeface="Times New Roman" pitchFamily="18" charset="0"/>
              </a:rPr>
              <a:t> Thus the environment studies may vary from micro level to macro level. </a:t>
            </a:r>
          </a:p>
          <a:p>
            <a:r>
              <a:rPr lang="en-US" sz="8000" dirty="0">
                <a:latin typeface="Times New Roman" pitchFamily="18" charset="0"/>
                <a:cs typeface="Times New Roman" pitchFamily="18" charset="0"/>
              </a:rPr>
              <a:t>Micro Level study: In case of some local studies such as ecosystem or solid waste management</a:t>
            </a:r>
          </a:p>
          <a:p>
            <a:r>
              <a:rPr lang="en-US" sz="8000" dirty="0">
                <a:latin typeface="Times New Roman" pitchFamily="18" charset="0"/>
                <a:cs typeface="Times New Roman" pitchFamily="18" charset="0"/>
              </a:rPr>
              <a:t>Macro Level study: Global issues such as Green House Effect or Ozon depletion</a:t>
            </a:r>
            <a:r>
              <a:rPr lang="en-US" sz="2400" dirty="0"/>
              <a:t>.</a:t>
            </a:r>
          </a:p>
        </p:txBody>
      </p:sp>
    </p:spTree>
    <p:extLst>
      <p:ext uri="{BB962C8B-B14F-4D97-AF65-F5344CB8AC3E}">
        <p14:creationId xmlns:p14="http://schemas.microsoft.com/office/powerpoint/2010/main" val="2728446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457200"/>
            <a:ext cx="7658100" cy="5795963"/>
          </a:xfrm>
          <a:prstGeom prst="rect">
            <a:avLst/>
          </a:prstGeom>
        </p:spPr>
      </p:pic>
    </p:spTree>
    <p:extLst>
      <p:ext uri="{BB962C8B-B14F-4D97-AF65-F5344CB8AC3E}">
        <p14:creationId xmlns:p14="http://schemas.microsoft.com/office/powerpoint/2010/main" val="2665654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950" y="685801"/>
            <a:ext cx="7658100" cy="5376862"/>
          </a:xfrm>
          <a:prstGeom prst="rect">
            <a:avLst/>
          </a:prstGeom>
        </p:spPr>
      </p:pic>
    </p:spTree>
    <p:extLst>
      <p:ext uri="{BB962C8B-B14F-4D97-AF65-F5344CB8AC3E}">
        <p14:creationId xmlns:p14="http://schemas.microsoft.com/office/powerpoint/2010/main" val="3547671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625" y="1100137"/>
            <a:ext cx="7524750" cy="4657725"/>
          </a:xfrm>
          <a:prstGeom prst="rect">
            <a:avLst/>
          </a:prstGeom>
        </p:spPr>
      </p:pic>
    </p:spTree>
    <p:extLst>
      <p:ext uri="{BB962C8B-B14F-4D97-AF65-F5344CB8AC3E}">
        <p14:creationId xmlns:p14="http://schemas.microsoft.com/office/powerpoint/2010/main" val="136346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pPr marL="571500" indent="-571500">
              <a:buFont typeface="Wingdings" pitchFamily="2" charset="2"/>
              <a:buChar char="v"/>
            </a:pPr>
            <a:r>
              <a:rPr lang="en-US" sz="3200" b="1" dirty="0">
                <a:solidFill>
                  <a:srgbClr val="0000FF"/>
                </a:solidFill>
              </a:rPr>
              <a:t>Sustainable Development</a:t>
            </a:r>
          </a:p>
        </p:txBody>
      </p:sp>
      <p:pic>
        <p:nvPicPr>
          <p:cNvPr id="5" name="Picture 4">
            <a:extLst>
              <a:ext uri="{FF2B5EF4-FFF2-40B4-BE49-F238E27FC236}">
                <a16:creationId xmlns:a16="http://schemas.microsoft.com/office/drawing/2014/main" id="{EB3DA25D-CCA8-4310-BF7D-ECA3DDD3C999}"/>
              </a:ext>
            </a:extLst>
          </p:cNvPr>
          <p:cNvPicPr>
            <a:picLocks noChangeAspect="1"/>
          </p:cNvPicPr>
          <p:nvPr/>
        </p:nvPicPr>
        <p:blipFill>
          <a:blip r:embed="rId2"/>
          <a:stretch>
            <a:fillRect/>
          </a:stretch>
        </p:blipFill>
        <p:spPr>
          <a:xfrm>
            <a:off x="506219" y="685801"/>
            <a:ext cx="4294381" cy="3809086"/>
          </a:xfrm>
          <a:prstGeom prst="rect">
            <a:avLst/>
          </a:prstGeom>
        </p:spPr>
      </p:pic>
      <p:sp>
        <p:nvSpPr>
          <p:cNvPr id="7" name="TextBox 6">
            <a:extLst>
              <a:ext uri="{FF2B5EF4-FFF2-40B4-BE49-F238E27FC236}">
                <a16:creationId xmlns:a16="http://schemas.microsoft.com/office/drawing/2014/main" id="{063A6346-8463-47A8-B0B0-01E1D126EE4A}"/>
              </a:ext>
            </a:extLst>
          </p:cNvPr>
          <p:cNvSpPr txBox="1"/>
          <p:nvPr/>
        </p:nvSpPr>
        <p:spPr>
          <a:xfrm>
            <a:off x="5105400" y="827314"/>
            <a:ext cx="3962400" cy="3293209"/>
          </a:xfrm>
          <a:prstGeom prst="rect">
            <a:avLst/>
          </a:prstGeom>
          <a:noFill/>
        </p:spPr>
        <p:txBody>
          <a:bodyPr wrap="square">
            <a:spAutoFit/>
          </a:bodyPr>
          <a:lstStyle/>
          <a:p>
            <a:r>
              <a:rPr lang="en-US" sz="2600" b="0" i="0" u="none" strike="noStrike" baseline="0" dirty="0">
                <a:solidFill>
                  <a:srgbClr val="AC0498"/>
                </a:solidFill>
                <a:latin typeface="Times New Roman" panose="02020603050405020304" pitchFamily="18" charset="0"/>
                <a:sym typeface="Wingdings" panose="05000000000000000000" pitchFamily="2" charset="2"/>
              </a:rPr>
              <a:t></a:t>
            </a:r>
            <a:r>
              <a:rPr lang="en-US" sz="2600" b="0" i="0" u="none" strike="noStrike" baseline="0" dirty="0">
                <a:solidFill>
                  <a:srgbClr val="AC0498"/>
                </a:solidFill>
                <a:latin typeface="Times New Roman" panose="02020603050405020304" pitchFamily="18" charset="0"/>
              </a:rPr>
              <a:t>Concept of sustainable development can be applied to many fields like economics, social, </a:t>
            </a:r>
            <a:r>
              <a:rPr lang="en-IN" sz="2600" b="0" i="0" u="none" strike="noStrike" baseline="0" dirty="0">
                <a:solidFill>
                  <a:srgbClr val="AC0498"/>
                </a:solidFill>
                <a:latin typeface="Times New Roman" panose="02020603050405020304" pitchFamily="18" charset="0"/>
              </a:rPr>
              <a:t>agriculture, environment etc.</a:t>
            </a:r>
          </a:p>
          <a:p>
            <a:r>
              <a:rPr lang="en-US" sz="2600" b="0" i="0" u="none" strike="noStrike" baseline="0" dirty="0">
                <a:solidFill>
                  <a:srgbClr val="AC0498"/>
                </a:solidFill>
                <a:latin typeface="Times New Roman" panose="02020603050405020304" pitchFamily="18" charset="0"/>
                <a:sym typeface="Wingdings" panose="05000000000000000000" pitchFamily="2" charset="2"/>
              </a:rPr>
              <a:t>A</a:t>
            </a:r>
            <a:r>
              <a:rPr lang="en-US" sz="2600" b="0" i="0" u="none" strike="noStrike" baseline="0" dirty="0">
                <a:solidFill>
                  <a:srgbClr val="AC0498"/>
                </a:solidFill>
                <a:latin typeface="Times New Roman" panose="02020603050405020304" pitchFamily="18" charset="0"/>
              </a:rPr>
              <a:t>spects of sustainable development as follows :</a:t>
            </a:r>
          </a:p>
        </p:txBody>
      </p:sp>
      <p:sp>
        <p:nvSpPr>
          <p:cNvPr id="9" name="TextBox 8">
            <a:extLst>
              <a:ext uri="{FF2B5EF4-FFF2-40B4-BE49-F238E27FC236}">
                <a16:creationId xmlns:a16="http://schemas.microsoft.com/office/drawing/2014/main" id="{C9C561A8-46F8-41AD-B97F-581BC3E4D6E8}"/>
              </a:ext>
            </a:extLst>
          </p:cNvPr>
          <p:cNvSpPr txBox="1"/>
          <p:nvPr/>
        </p:nvSpPr>
        <p:spPr>
          <a:xfrm>
            <a:off x="484448" y="4492849"/>
            <a:ext cx="8409181" cy="2246769"/>
          </a:xfrm>
          <a:prstGeom prst="rect">
            <a:avLst/>
          </a:prstGeom>
          <a:noFill/>
        </p:spPr>
        <p:txBody>
          <a:bodyPr wrap="square">
            <a:spAutoFit/>
          </a:bodyPr>
          <a:lstStyle/>
          <a:p>
            <a:pPr algn="l"/>
            <a:r>
              <a:rPr lang="en-US" sz="2800" i="0" u="none" strike="noStrike" baseline="0" dirty="0">
                <a:solidFill>
                  <a:srgbClr val="08070C"/>
                </a:solidFill>
                <a:latin typeface="Times New Roman" panose="02020603050405020304" pitchFamily="18" charset="0"/>
                <a:cs typeface="Times New Roman" panose="02020603050405020304" pitchFamily="18" charset="0"/>
              </a:rPr>
              <a:t>(1) It must maintain a stable resource base means natural resources must be replenished at a faster rate than they are used up.</a:t>
            </a:r>
          </a:p>
          <a:p>
            <a:pPr algn="l"/>
            <a:r>
              <a:rPr lang="en-US" sz="2800" i="0" u="none" strike="noStrike" baseline="0" dirty="0">
                <a:solidFill>
                  <a:srgbClr val="08070C"/>
                </a:solidFill>
                <a:latin typeface="Times New Roman" panose="02020603050405020304" pitchFamily="18" charset="0"/>
                <a:cs typeface="Times New Roman" panose="02020603050405020304" pitchFamily="18" charset="0"/>
              </a:rPr>
              <a:t>(2) It includes maintaining biodiversity, atmospheric stability and other ecosystem </a:t>
            </a:r>
            <a:r>
              <a:rPr lang="en-IN" sz="2800" i="0" u="none" strike="noStrike" baseline="0" dirty="0">
                <a:solidFill>
                  <a:srgbClr val="08070C"/>
                </a:solidFill>
                <a:latin typeface="Times New Roman" panose="02020603050405020304" pitchFamily="18" charset="0"/>
                <a:cs typeface="Times New Roman" panose="02020603050405020304" pitchFamily="18" charset="0"/>
              </a:rPr>
              <a:t>functions.</a:t>
            </a:r>
          </a:p>
        </p:txBody>
      </p:sp>
    </p:spTree>
    <p:extLst>
      <p:ext uri="{BB962C8B-B14F-4D97-AF65-F5344CB8AC3E}">
        <p14:creationId xmlns:p14="http://schemas.microsoft.com/office/powerpoint/2010/main" val="2975068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BD58DC-B054-43C6-918A-C67704DDC111}"/>
              </a:ext>
            </a:extLst>
          </p:cNvPr>
          <p:cNvSpPr txBox="1"/>
          <p:nvPr/>
        </p:nvSpPr>
        <p:spPr>
          <a:xfrm>
            <a:off x="609600" y="685800"/>
            <a:ext cx="8305800" cy="5632311"/>
          </a:xfrm>
          <a:prstGeom prst="rect">
            <a:avLst/>
          </a:prstGeom>
          <a:noFill/>
        </p:spPr>
        <p:txBody>
          <a:bodyPr wrap="square">
            <a:spAutoFit/>
          </a:bodyPr>
          <a:lstStyle/>
          <a:p>
            <a:pPr algn="l"/>
            <a:r>
              <a:rPr lang="en-US" sz="2400" i="0" u="none" strike="noStrike" baseline="0" dirty="0">
                <a:solidFill>
                  <a:srgbClr val="1A1929"/>
                </a:solidFill>
                <a:latin typeface="Times New Roman" panose="02020603050405020304" pitchFamily="18" charset="0"/>
              </a:rPr>
              <a:t>(</a:t>
            </a:r>
            <a:r>
              <a:rPr lang="en-US" sz="2400" i="0" u="none" strike="noStrike" baseline="0" dirty="0">
                <a:solidFill>
                  <a:srgbClr val="08070C"/>
                </a:solidFill>
                <a:latin typeface="Times New Roman" panose="02020603050405020304" pitchFamily="18" charset="0"/>
              </a:rPr>
              <a:t>3) Environmental-social aspect of sustainability deals with our interactions with the environment. This include designing and planning of our home and cities, care of our available resources. It also includes the ways we interact with the environment.</a:t>
            </a:r>
          </a:p>
          <a:p>
            <a:pPr algn="l"/>
            <a:r>
              <a:rPr lang="en-US" sz="2400" i="0" u="none" strike="noStrike" baseline="0" dirty="0">
                <a:solidFill>
                  <a:srgbClr val="7030A0"/>
                </a:solidFill>
                <a:latin typeface="Times New Roman" panose="02020603050405020304" pitchFamily="18" charset="0"/>
              </a:rPr>
              <a:t>(4) Environmental-Economic aspect of sustainability includes the interaction between environment and economics. Environmentally products must be used commonly and widely so that these are less hazardous to us and our environment with respect to their packages, </a:t>
            </a:r>
            <a:r>
              <a:rPr lang="en-US" sz="2400" i="0" u="none" strike="noStrike" baseline="0" dirty="0" err="1">
                <a:solidFill>
                  <a:srgbClr val="7030A0"/>
                </a:solidFill>
                <a:latin typeface="Times New Roman" panose="02020603050405020304" pitchFamily="18" charset="0"/>
              </a:rPr>
              <a:t>garbages</a:t>
            </a:r>
            <a:r>
              <a:rPr lang="en-US" sz="2400" i="0" u="none" strike="noStrike" baseline="0" dirty="0">
                <a:solidFill>
                  <a:srgbClr val="7030A0"/>
                </a:solidFill>
                <a:latin typeface="Times New Roman" panose="02020603050405020304" pitchFamily="18" charset="0"/>
              </a:rPr>
              <a:t>, left overs and also their prices are less and affordable to us </a:t>
            </a:r>
            <a:r>
              <a:rPr lang="en-IN" sz="2400" i="0" u="none" strike="noStrike" baseline="0" dirty="0">
                <a:solidFill>
                  <a:srgbClr val="7030A0"/>
                </a:solidFill>
                <a:latin typeface="Times New Roman" panose="02020603050405020304" pitchFamily="18" charset="0"/>
              </a:rPr>
              <a:t>economically. </a:t>
            </a:r>
            <a:r>
              <a:rPr lang="en-US" sz="2400" i="0" u="none" strike="noStrike" baseline="0" dirty="0" err="1">
                <a:solidFill>
                  <a:srgbClr val="7030A0"/>
                </a:solidFill>
                <a:latin typeface="Times New Roman" panose="02020603050405020304" pitchFamily="18" charset="0"/>
              </a:rPr>
              <a:t>Thei</a:t>
            </a:r>
            <a:r>
              <a:rPr lang="en-US" sz="2400" i="0" u="none" strike="noStrike" baseline="0" dirty="0">
                <a:solidFill>
                  <a:srgbClr val="7030A0"/>
                </a:solidFill>
                <a:latin typeface="Times New Roman" panose="02020603050405020304" pitchFamily="18" charset="0"/>
              </a:rPr>
              <a:t> r wide-spread use will further out their prices and make them more and more </a:t>
            </a:r>
            <a:r>
              <a:rPr lang="en-IN" sz="2400" i="0" u="none" strike="noStrike" baseline="0" dirty="0">
                <a:solidFill>
                  <a:srgbClr val="7030A0"/>
                </a:solidFill>
                <a:latin typeface="Times New Roman" panose="02020603050405020304" pitchFamily="18" charset="0"/>
              </a:rPr>
              <a:t>economical.</a:t>
            </a:r>
          </a:p>
          <a:p>
            <a:pPr algn="l"/>
            <a:r>
              <a:rPr lang="en-US" sz="2400" i="0" u="none" strike="noStrike" baseline="0" dirty="0">
                <a:solidFill>
                  <a:srgbClr val="009E47"/>
                </a:solidFill>
                <a:latin typeface="Times New Roman" panose="02020603050405020304" pitchFamily="18" charset="0"/>
              </a:rPr>
              <a:t>(5 ) Thus concept of sustainable development is of great importance for stabilizing public economy and growth per capita.</a:t>
            </a:r>
          </a:p>
          <a:p>
            <a:pPr algn="l"/>
            <a:r>
              <a:rPr lang="en-US" sz="2400" i="0" u="none" strike="noStrike" baseline="0" dirty="0">
                <a:solidFill>
                  <a:srgbClr val="C00000"/>
                </a:solidFill>
                <a:latin typeface="Times New Roman" panose="02020603050405020304" pitchFamily="18" charset="0"/>
              </a:rPr>
              <a:t>( 6 ) Establishing more industries, agricultural activity and job opportunities.</a:t>
            </a:r>
            <a:endParaRPr lang="en-IN" sz="2400" dirty="0">
              <a:solidFill>
                <a:srgbClr val="C00000"/>
              </a:solidFill>
            </a:endParaRPr>
          </a:p>
        </p:txBody>
      </p:sp>
      <p:sp>
        <p:nvSpPr>
          <p:cNvPr id="6" name="Title 1">
            <a:extLst>
              <a:ext uri="{FF2B5EF4-FFF2-40B4-BE49-F238E27FC236}">
                <a16:creationId xmlns:a16="http://schemas.microsoft.com/office/drawing/2014/main" id="{4BFB8FF6-76FA-4D72-92E6-7553D4895DD5}"/>
              </a:ext>
            </a:extLst>
          </p:cNvPr>
          <p:cNvSpPr>
            <a:spLocks noGrp="1"/>
          </p:cNvSpPr>
          <p:nvPr>
            <p:ph type="title"/>
          </p:nvPr>
        </p:nvSpPr>
        <p:spPr>
          <a:xfrm>
            <a:off x="457200" y="6489"/>
            <a:ext cx="8229600" cy="533400"/>
          </a:xfrm>
        </p:spPr>
        <p:txBody>
          <a:bodyPr>
            <a:noAutofit/>
          </a:bodyPr>
          <a:lstStyle/>
          <a:p>
            <a:pPr marL="571500" indent="-571500">
              <a:buFont typeface="Wingdings" pitchFamily="2" charset="2"/>
              <a:buChar char="v"/>
            </a:pPr>
            <a:r>
              <a:rPr lang="en-US" sz="3200" b="1" dirty="0">
                <a:solidFill>
                  <a:srgbClr val="0000FF"/>
                </a:solidFill>
              </a:rPr>
              <a:t>Sustainable Development</a:t>
            </a:r>
          </a:p>
        </p:txBody>
      </p:sp>
    </p:spTree>
    <p:extLst>
      <p:ext uri="{BB962C8B-B14F-4D97-AF65-F5344CB8AC3E}">
        <p14:creationId xmlns:p14="http://schemas.microsoft.com/office/powerpoint/2010/main" val="3414033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254E-C89C-4B7C-A222-FB44D5783BED}"/>
              </a:ext>
            </a:extLst>
          </p:cNvPr>
          <p:cNvSpPr>
            <a:spLocks noGrp="1"/>
          </p:cNvSpPr>
          <p:nvPr>
            <p:ph type="title"/>
          </p:nvPr>
        </p:nvSpPr>
        <p:spPr>
          <a:xfrm>
            <a:off x="457200" y="241829"/>
            <a:ext cx="8229600" cy="457199"/>
          </a:xfrm>
        </p:spPr>
        <p:txBody>
          <a:bodyPr>
            <a:noAutofit/>
          </a:bodyPr>
          <a:lstStyle/>
          <a:p>
            <a:pPr marL="457200" indent="-457200">
              <a:buFont typeface="Wingdings" pitchFamily="2" charset="2"/>
              <a:buChar char="v"/>
            </a:pPr>
            <a:r>
              <a:rPr lang="en-US" sz="3200" b="1" i="0" u="none" strike="noStrike" baseline="0" dirty="0">
                <a:solidFill>
                  <a:srgbClr val="0000FF"/>
                </a:solidFill>
                <a:latin typeface="Arial" panose="020B0604020202020204" pitchFamily="34" charset="0"/>
              </a:rPr>
              <a:t>Engineer's Role in Achieving Sustainable Development</a:t>
            </a:r>
            <a:endParaRPr lang="en-IN" sz="3200" dirty="0">
              <a:solidFill>
                <a:srgbClr val="0000FF"/>
              </a:solidFill>
            </a:endParaRPr>
          </a:p>
        </p:txBody>
      </p:sp>
      <p:sp>
        <p:nvSpPr>
          <p:cNvPr id="3" name="Content Placeholder 2">
            <a:extLst>
              <a:ext uri="{FF2B5EF4-FFF2-40B4-BE49-F238E27FC236}">
                <a16:creationId xmlns:a16="http://schemas.microsoft.com/office/drawing/2014/main" id="{8F064FDC-1C27-490B-96AE-794907453716}"/>
              </a:ext>
            </a:extLst>
          </p:cNvPr>
          <p:cNvSpPr>
            <a:spLocks noGrp="1"/>
          </p:cNvSpPr>
          <p:nvPr>
            <p:ph idx="1"/>
          </p:nvPr>
        </p:nvSpPr>
        <p:spPr>
          <a:xfrm>
            <a:off x="457200" y="990600"/>
            <a:ext cx="8229600" cy="5486400"/>
          </a:xfrm>
        </p:spPr>
        <p:txBody>
          <a:bodyPr>
            <a:noAutofit/>
          </a:bodyPr>
          <a:lstStyle/>
          <a:p>
            <a:pPr algn="l"/>
            <a:r>
              <a:rPr lang="en-US" sz="2700" b="0" i="0" u="none" strike="noStrike" baseline="0" dirty="0">
                <a:solidFill>
                  <a:srgbClr val="121116"/>
                </a:solidFill>
                <a:latin typeface="Times New Roman" panose="02020603050405020304" pitchFamily="18" charset="0"/>
              </a:rPr>
              <a:t>A new concept in environmental and human affairs was introduced with the </a:t>
            </a:r>
            <a:r>
              <a:rPr lang="en-US" sz="2700" b="1" i="0" u="none" strike="noStrike" baseline="0" dirty="0" err="1">
                <a:solidFill>
                  <a:srgbClr val="009E47"/>
                </a:solidFill>
                <a:latin typeface="Times New Roman" panose="02020603050405020304" pitchFamily="18" charset="0"/>
              </a:rPr>
              <a:t>Brundtland</a:t>
            </a:r>
            <a:r>
              <a:rPr lang="en-US" sz="2700" b="1" i="0" u="none" strike="noStrike" baseline="0" dirty="0">
                <a:solidFill>
                  <a:srgbClr val="009E47"/>
                </a:solidFill>
                <a:latin typeface="Times New Roman" panose="02020603050405020304" pitchFamily="18" charset="0"/>
              </a:rPr>
              <a:t> Declaration</a:t>
            </a:r>
            <a:r>
              <a:rPr lang="en-US" sz="2700" b="0" i="0" u="none" strike="noStrike" baseline="0" dirty="0">
                <a:solidFill>
                  <a:srgbClr val="121116"/>
                </a:solidFill>
                <a:latin typeface="Times New Roman" panose="02020603050405020304" pitchFamily="18" charset="0"/>
              </a:rPr>
              <a:t> of 1987: "</a:t>
            </a:r>
            <a:r>
              <a:rPr lang="en-US" sz="2400" b="1" i="0" u="none" strike="noStrike" baseline="0" dirty="0">
                <a:solidFill>
                  <a:srgbClr val="FF0066"/>
                </a:solidFill>
                <a:latin typeface="Times New Roman" panose="02020603050405020304" pitchFamily="18" charset="0"/>
              </a:rPr>
              <a:t>Sustainable development is development that meets the needs of the present without compromising the ability of future · generations to meet their own </a:t>
            </a:r>
            <a:r>
              <a:rPr lang="en-IN" sz="2400" b="1" i="0" u="none" strike="noStrike" baseline="0" dirty="0">
                <a:solidFill>
                  <a:srgbClr val="FF0066"/>
                </a:solidFill>
                <a:latin typeface="Times New Roman" panose="02020603050405020304" pitchFamily="18" charset="0"/>
              </a:rPr>
              <a:t>needs."</a:t>
            </a:r>
          </a:p>
          <a:p>
            <a:pPr algn="l"/>
            <a:r>
              <a:rPr lang="en-US" sz="2700" b="0" i="0" u="none" strike="noStrike" baseline="0" dirty="0">
                <a:solidFill>
                  <a:srgbClr val="121116"/>
                </a:solidFill>
                <a:latin typeface="Times New Roman" panose="02020603050405020304" pitchFamily="18" charset="0"/>
              </a:rPr>
              <a:t>All the development that is taking place in developing countries like India is putting more and more pressure in the </a:t>
            </a:r>
            <a:r>
              <a:rPr lang="en-US" sz="2700" b="1" i="0" u="none" strike="noStrike" baseline="0" dirty="0">
                <a:solidFill>
                  <a:srgbClr val="AC0498"/>
                </a:solidFill>
                <a:latin typeface="Times New Roman" panose="02020603050405020304" pitchFamily="18" charset="0"/>
              </a:rPr>
              <a:t>urban areas rather than the rural areas</a:t>
            </a:r>
            <a:r>
              <a:rPr lang="en-US" sz="2700" b="0" i="0" u="none" strike="noStrike" baseline="0" dirty="0">
                <a:solidFill>
                  <a:srgbClr val="121116"/>
                </a:solidFill>
                <a:latin typeface="Times New Roman" panose="02020603050405020304" pitchFamily="18" charset="0"/>
              </a:rPr>
              <a:t>. Hence understanding the need of urban sustainability is very important issue at present.</a:t>
            </a:r>
          </a:p>
          <a:p>
            <a:pPr>
              <a:buFont typeface="Wingdings"/>
              <a:buChar char="è"/>
            </a:pPr>
            <a:r>
              <a:rPr lang="en-US" sz="1800" b="1" i="1" dirty="0">
                <a:solidFill>
                  <a:srgbClr val="FF0000"/>
                </a:solidFill>
              </a:rPr>
              <a:t>{In 1987, the World Commission on Environment and Development (WCED), </a:t>
            </a:r>
            <a:r>
              <a:rPr lang="en-US" sz="1800" b="1" i="1" dirty="0" err="1">
                <a:solidFill>
                  <a:srgbClr val="009E47"/>
                </a:solidFill>
              </a:rPr>
              <a:t>Gro</a:t>
            </a:r>
            <a:r>
              <a:rPr lang="en-US" sz="1800" b="1" i="1" dirty="0">
                <a:solidFill>
                  <a:srgbClr val="009E47"/>
                </a:solidFill>
              </a:rPr>
              <a:t> </a:t>
            </a:r>
          </a:p>
          <a:p>
            <a:pPr marL="0" indent="0">
              <a:buNone/>
            </a:pPr>
            <a:r>
              <a:rPr lang="en-US" sz="1800" b="1" i="1" dirty="0">
                <a:solidFill>
                  <a:srgbClr val="009E47"/>
                </a:solidFill>
              </a:rPr>
              <a:t>       Harlem </a:t>
            </a:r>
            <a:r>
              <a:rPr lang="en-US" sz="1800" b="1" i="1" dirty="0" err="1">
                <a:solidFill>
                  <a:srgbClr val="009E47"/>
                </a:solidFill>
              </a:rPr>
              <a:t>Brundtland</a:t>
            </a:r>
            <a:r>
              <a:rPr lang="en-US" sz="1800" b="1" i="1" dirty="0">
                <a:solidFill>
                  <a:srgbClr val="FF0000"/>
                </a:solidFill>
              </a:rPr>
              <a:t> was the chairwoman of this commission….accordingly </a:t>
            </a:r>
          </a:p>
          <a:p>
            <a:pPr marL="0" indent="0">
              <a:buNone/>
            </a:pPr>
            <a:r>
              <a:rPr lang="en-US" sz="1800" b="1" i="1" dirty="0">
                <a:solidFill>
                  <a:srgbClr val="FF0000"/>
                </a:solidFill>
              </a:rPr>
              <a:t>       </a:t>
            </a:r>
            <a:r>
              <a:rPr lang="en-US" sz="1800" b="1" i="1" dirty="0" err="1">
                <a:solidFill>
                  <a:srgbClr val="FF0000"/>
                </a:solidFill>
              </a:rPr>
              <a:t>Brundtland</a:t>
            </a:r>
            <a:r>
              <a:rPr lang="en-US" sz="1800" b="1" i="1" dirty="0">
                <a:solidFill>
                  <a:srgbClr val="FF0000"/>
                </a:solidFill>
              </a:rPr>
              <a:t> report or declaration.}</a:t>
            </a:r>
            <a:endParaRPr lang="en-IN" sz="1800" b="1" i="1" dirty="0">
              <a:solidFill>
                <a:srgbClr val="FF0000"/>
              </a:solidFill>
            </a:endParaRPr>
          </a:p>
        </p:txBody>
      </p:sp>
      <p:sp>
        <p:nvSpPr>
          <p:cNvPr id="4" name="Rectangle 3"/>
          <p:cNvSpPr/>
          <p:nvPr/>
        </p:nvSpPr>
        <p:spPr>
          <a:xfrm>
            <a:off x="2344" y="8764"/>
            <a:ext cx="1674056" cy="461665"/>
          </a:xfrm>
          <a:prstGeom prst="rect">
            <a:avLst/>
          </a:prstGeom>
        </p:spPr>
        <p:txBody>
          <a:bodyPr wrap="square">
            <a:spAutoFit/>
          </a:bodyPr>
          <a:lstStyle/>
          <a:p>
            <a:r>
              <a:rPr lang="en-US" sz="2400" b="1" dirty="0">
                <a:solidFill>
                  <a:srgbClr val="FF0000"/>
                </a:solidFill>
                <a:latin typeface="Times New Roman" panose="02020603050405020304" pitchFamily="18" charset="0"/>
              </a:rPr>
              <a:t>18/12/2022</a:t>
            </a:r>
            <a:endParaRPr lang="en-US" sz="2400" b="1" dirty="0">
              <a:solidFill>
                <a:srgbClr val="FF0000"/>
              </a:solidFill>
            </a:endParaRPr>
          </a:p>
        </p:txBody>
      </p:sp>
    </p:spTree>
    <p:extLst>
      <p:ext uri="{BB962C8B-B14F-4D97-AF65-F5344CB8AC3E}">
        <p14:creationId xmlns:p14="http://schemas.microsoft.com/office/powerpoint/2010/main" val="3269257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27026F-6B90-4BFC-BF43-8B04F1A50E78}"/>
              </a:ext>
            </a:extLst>
          </p:cNvPr>
          <p:cNvSpPr>
            <a:spLocks noGrp="1"/>
          </p:cNvSpPr>
          <p:nvPr>
            <p:ph idx="1"/>
          </p:nvPr>
        </p:nvSpPr>
        <p:spPr>
          <a:xfrm>
            <a:off x="457200" y="813375"/>
            <a:ext cx="8229600" cy="5816025"/>
          </a:xfrm>
        </p:spPr>
        <p:txBody>
          <a:bodyPr>
            <a:noAutofit/>
          </a:bodyPr>
          <a:lstStyle/>
          <a:p>
            <a:pPr algn="l"/>
            <a:r>
              <a:rPr lang="en-US" sz="2400" i="0" u="none" strike="noStrike" baseline="0" dirty="0">
                <a:solidFill>
                  <a:srgbClr val="121116"/>
                </a:solidFill>
                <a:latin typeface="Times New Roman" panose="02020603050405020304" pitchFamily="18" charset="0"/>
              </a:rPr>
              <a:t>Deforestation, growing desserts, soil degradation and loss of wild </a:t>
            </a:r>
            <a:r>
              <a:rPr lang="en-US" sz="2400" i="0" u="none" strike="noStrike" baseline="0" dirty="0">
                <a:solidFill>
                  <a:srgbClr val="2D2C37"/>
                </a:solidFill>
                <a:latin typeface="Times New Roman" panose="02020603050405020304" pitchFamily="18" charset="0"/>
              </a:rPr>
              <a:t>l</a:t>
            </a:r>
            <a:r>
              <a:rPr lang="en-US" sz="2400" i="0" u="none" strike="noStrike" baseline="0" dirty="0">
                <a:solidFill>
                  <a:srgbClr val="121116"/>
                </a:solidFill>
                <a:latin typeface="Times New Roman" panose="02020603050405020304" pitchFamily="18" charset="0"/>
              </a:rPr>
              <a:t>ife species are </a:t>
            </a:r>
            <a:r>
              <a:rPr lang="en-IN" sz="2400" i="0" u="none" strike="noStrike" baseline="0" dirty="0">
                <a:solidFill>
                  <a:srgbClr val="121116"/>
                </a:solidFill>
                <a:latin typeface="Times New Roman" panose="02020603050405020304" pitchFamily="18" charset="0"/>
              </a:rPr>
              <a:t>occurring across the globe.</a:t>
            </a:r>
          </a:p>
          <a:p>
            <a:pPr algn="l"/>
            <a:r>
              <a:rPr lang="en-US" sz="2400" i="0" u="none" strike="noStrike" baseline="0" dirty="0">
                <a:solidFill>
                  <a:srgbClr val="AC0498"/>
                </a:solidFill>
                <a:latin typeface="Times New Roman" panose="02020603050405020304" pitchFamily="18" charset="0"/>
              </a:rPr>
              <a:t>Cities are growing faster than government can develop infrastructure services for them.</a:t>
            </a:r>
          </a:p>
          <a:p>
            <a:pPr algn="l"/>
            <a:r>
              <a:rPr lang="en-US" sz="2400" i="0" u="none" strike="noStrike" baseline="0" dirty="0">
                <a:solidFill>
                  <a:srgbClr val="C00000"/>
                </a:solidFill>
                <a:latin typeface="Times New Roman" panose="02020603050405020304" pitchFamily="18" charset="0"/>
              </a:rPr>
              <a:t>Slums surrounding the cities are causing serious health pollution. Cities are huge consumers of water, electricity, fossil fuels and nutrients.</a:t>
            </a:r>
          </a:p>
          <a:p>
            <a:pPr algn="l"/>
            <a:r>
              <a:rPr lang="en-US" sz="2400" i="0" u="none" strike="noStrike" baseline="0" dirty="0">
                <a:solidFill>
                  <a:srgbClr val="009E47"/>
                </a:solidFill>
                <a:latin typeface="Times New Roman" panose="02020603050405020304" pitchFamily="18" charset="0"/>
              </a:rPr>
              <a:t>An ideal Sustainable city should have a circular metabolism where it uses only local resources and all wastes are recycled back into the system.</a:t>
            </a:r>
          </a:p>
          <a:p>
            <a:pPr algn="l"/>
            <a:r>
              <a:rPr lang="en-US" sz="2400" i="0" u="none" strike="noStrike" baseline="0" dirty="0">
                <a:solidFill>
                  <a:srgbClr val="FF0066"/>
                </a:solidFill>
                <a:latin typeface="Times New Roman" panose="02020603050405020304" pitchFamily="18" charset="0"/>
              </a:rPr>
              <a:t>While large Chinese cities like Shanghai have been able to sustain this way of living</a:t>
            </a:r>
            <a:r>
              <a:rPr lang="en-US" sz="2400" i="0" u="none" strike="noStrike" dirty="0">
                <a:solidFill>
                  <a:srgbClr val="FF0066"/>
                </a:solidFill>
                <a:latin typeface="Times New Roman" panose="02020603050405020304" pitchFamily="18" charset="0"/>
              </a:rPr>
              <a:t> </a:t>
            </a:r>
            <a:r>
              <a:rPr lang="en-US" sz="2400" i="0" u="none" strike="noStrike" baseline="0" dirty="0">
                <a:solidFill>
                  <a:srgbClr val="FF0066"/>
                </a:solidFill>
                <a:latin typeface="Times New Roman" panose="02020603050405020304" pitchFamily="18" charset="0"/>
              </a:rPr>
              <a:t>until fairly recently, pressure for urbanization and global trade is destroying their sustainability, while easier accessible forms of energy like coal, are creating tremendous </a:t>
            </a:r>
            <a:r>
              <a:rPr lang="en-IN" sz="2400" i="0" u="none" strike="noStrike" baseline="0" dirty="0">
                <a:solidFill>
                  <a:srgbClr val="FF0066"/>
                </a:solidFill>
                <a:latin typeface="Times New Roman" panose="02020603050405020304" pitchFamily="18" charset="0"/>
              </a:rPr>
              <a:t>pollution problems.</a:t>
            </a:r>
          </a:p>
        </p:txBody>
      </p:sp>
      <p:sp>
        <p:nvSpPr>
          <p:cNvPr id="5" name="TextBox 4">
            <a:extLst>
              <a:ext uri="{FF2B5EF4-FFF2-40B4-BE49-F238E27FC236}">
                <a16:creationId xmlns:a16="http://schemas.microsoft.com/office/drawing/2014/main" id="{03D9F49C-6533-41F4-9858-9522B3FE6506}"/>
              </a:ext>
            </a:extLst>
          </p:cNvPr>
          <p:cNvSpPr txBox="1"/>
          <p:nvPr/>
        </p:nvSpPr>
        <p:spPr>
          <a:xfrm>
            <a:off x="762000" y="228600"/>
            <a:ext cx="7543800" cy="584775"/>
          </a:xfrm>
          <a:prstGeom prst="rect">
            <a:avLst/>
          </a:prstGeom>
          <a:noFill/>
        </p:spPr>
        <p:txBody>
          <a:bodyPr wrap="square">
            <a:spAutoFit/>
          </a:bodyPr>
          <a:lstStyle/>
          <a:p>
            <a:pPr marL="457200" indent="-457200" algn="ctr">
              <a:buFont typeface="Wingdings" pitchFamily="2" charset="2"/>
              <a:buChar char="v"/>
            </a:pPr>
            <a:r>
              <a:rPr lang="en-IN" sz="3200" b="1" i="0" u="none" strike="noStrike" baseline="0" dirty="0">
                <a:solidFill>
                  <a:srgbClr val="0000FF"/>
                </a:solidFill>
                <a:latin typeface="Arial" panose="020B0604020202020204" pitchFamily="34" charset="0"/>
              </a:rPr>
              <a:t>Urban Sustainability </a:t>
            </a:r>
            <a:r>
              <a:rPr lang="en-IN" sz="1600" b="1" i="0" u="none" strike="noStrike" baseline="0" dirty="0">
                <a:solidFill>
                  <a:srgbClr val="FF0066"/>
                </a:solidFill>
                <a:latin typeface="Arial" panose="020B0604020202020204" pitchFamily="34" charset="0"/>
              </a:rPr>
              <a:t>(causes)</a:t>
            </a:r>
            <a:endParaRPr lang="en-IN" sz="3200" dirty="0">
              <a:solidFill>
                <a:srgbClr val="FF0066"/>
              </a:solidFill>
            </a:endParaRPr>
          </a:p>
        </p:txBody>
      </p:sp>
    </p:spTree>
    <p:extLst>
      <p:ext uri="{BB962C8B-B14F-4D97-AF65-F5344CB8AC3E}">
        <p14:creationId xmlns:p14="http://schemas.microsoft.com/office/powerpoint/2010/main" val="2350397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2582" y="602153"/>
            <a:ext cx="8458200" cy="6186309"/>
          </a:xfrm>
          <a:prstGeom prst="rect">
            <a:avLst/>
          </a:prstGeom>
        </p:spPr>
        <p:txBody>
          <a:bodyPr wrap="square">
            <a:spAutoFit/>
          </a:bodyPr>
          <a:lstStyle/>
          <a:p>
            <a:r>
              <a:rPr lang="en-US" sz="2200" b="1" dirty="0">
                <a:solidFill>
                  <a:srgbClr val="009E47"/>
                </a:solidFill>
                <a:latin typeface="Times New Roman" panose="02020603050405020304" pitchFamily="18" charset="0"/>
                <a:cs typeface="Times New Roman" pitchFamily="18" charset="0"/>
                <a:sym typeface="Wingdings" pitchFamily="2" charset="2"/>
              </a:rPr>
              <a:t> </a:t>
            </a:r>
            <a:r>
              <a:rPr lang="en-US" sz="2200" b="1" dirty="0">
                <a:solidFill>
                  <a:srgbClr val="009E47"/>
                </a:solidFill>
                <a:latin typeface="Times New Roman" panose="02020603050405020304" pitchFamily="18" charset="0"/>
                <a:cs typeface="Times New Roman" pitchFamily="18" charset="0"/>
              </a:rPr>
              <a:t>The remedies for more sustainable resource utilization includes </a:t>
            </a:r>
          </a:p>
          <a:p>
            <a:r>
              <a:rPr lang="en-US" sz="2200" b="1" dirty="0">
                <a:solidFill>
                  <a:srgbClr val="009E47"/>
                </a:solidFill>
                <a:latin typeface="Times New Roman" panose="02020603050405020304" pitchFamily="18" charset="0"/>
                <a:cs typeface="Times New Roman" pitchFamily="18" charset="0"/>
              </a:rPr>
              <a:t>     the following : </a:t>
            </a:r>
          </a:p>
          <a:p>
            <a:pPr marL="342900" indent="-342900">
              <a:buFont typeface="Wingdings" pitchFamily="2" charset="2"/>
              <a:buChar char="ü"/>
            </a:pPr>
            <a:r>
              <a:rPr lang="en-US" sz="2200" dirty="0">
                <a:solidFill>
                  <a:srgbClr val="121116"/>
                </a:solidFill>
                <a:latin typeface="Times New Roman" panose="02020603050405020304" pitchFamily="18" charset="0"/>
                <a:cs typeface="Times New Roman" pitchFamily="18" charset="0"/>
              </a:rPr>
              <a:t>More efficient energy use and utilizing energy from renewable resources.</a:t>
            </a:r>
          </a:p>
          <a:p>
            <a:pPr marL="342900" indent="-342900">
              <a:buFont typeface="Wingdings" pitchFamily="2" charset="2"/>
              <a:buChar char="ü"/>
            </a:pPr>
            <a:r>
              <a:rPr lang="en-IN" sz="2200" dirty="0">
                <a:solidFill>
                  <a:srgbClr val="AC0498"/>
                </a:solidFill>
                <a:latin typeface="Times New Roman" panose="02020603050405020304" pitchFamily="18" charset="0"/>
                <a:cs typeface="Times New Roman" pitchFamily="18" charset="0"/>
              </a:rPr>
              <a:t>More efficient public transport systems.</a:t>
            </a:r>
          </a:p>
          <a:p>
            <a:pPr marL="342900" indent="-342900">
              <a:buFont typeface="Wingdings" pitchFamily="2" charset="2"/>
              <a:buChar char="ü"/>
            </a:pPr>
            <a:r>
              <a:rPr lang="en-US" sz="2200" dirty="0">
                <a:solidFill>
                  <a:srgbClr val="AC0498"/>
                </a:solidFill>
                <a:latin typeface="Times New Roman" panose="02020603050405020304" pitchFamily="18" charset="0"/>
                <a:cs typeface="Times New Roman" pitchFamily="18" charset="0"/>
              </a:rPr>
              <a:t>More compact cities to reduce consumption of fossil fuels through automobile traffic.</a:t>
            </a:r>
          </a:p>
          <a:p>
            <a:pPr marL="342900" indent="-342900">
              <a:buFont typeface="Wingdings" pitchFamily="2" charset="2"/>
              <a:buChar char="ü"/>
            </a:pPr>
            <a:r>
              <a:rPr lang="en-US" sz="2200" dirty="0">
                <a:solidFill>
                  <a:srgbClr val="FF0000"/>
                </a:solidFill>
                <a:latin typeface="Times New Roman" panose="02020603050405020304" pitchFamily="18" charset="0"/>
                <a:cs typeface="Times New Roman" pitchFamily="18" charset="0"/>
              </a:rPr>
              <a:t>Water management by appropriate landscaping.</a:t>
            </a:r>
          </a:p>
          <a:p>
            <a:pPr marL="342900" indent="-342900">
              <a:buFont typeface="Wingdings" pitchFamily="2" charset="2"/>
              <a:buChar char="ü"/>
            </a:pPr>
            <a:r>
              <a:rPr lang="en-US" sz="2200" dirty="0">
                <a:solidFill>
                  <a:srgbClr val="FF0000"/>
                </a:solidFill>
                <a:latin typeface="Times New Roman" panose="02020603050405020304" pitchFamily="18" charset="0"/>
                <a:cs typeface="Times New Roman" pitchFamily="18" charset="0"/>
              </a:rPr>
              <a:t>More efficient recirculation systems like grey water management and reduced burden on civic bodies for wastewater treatment.</a:t>
            </a:r>
          </a:p>
          <a:p>
            <a:pPr marL="342900" indent="-342900">
              <a:buFont typeface="Wingdings" pitchFamily="2" charset="2"/>
              <a:buChar char="ü"/>
            </a:pPr>
            <a:r>
              <a:rPr lang="en-US" sz="2200" dirty="0">
                <a:solidFill>
                  <a:srgbClr val="0000FF"/>
                </a:solidFill>
                <a:latin typeface="Times New Roman" panose="02020603050405020304" pitchFamily="18" charset="0"/>
                <a:cs typeface="Times New Roman" pitchFamily="18" charset="0"/>
              </a:rPr>
              <a:t>More efficient recycling of inorganic wastes (glass, plastics, metals and chemicals)</a:t>
            </a:r>
          </a:p>
          <a:p>
            <a:pPr marL="342900" indent="-342900">
              <a:buFont typeface="Wingdings" pitchFamily="2" charset="2"/>
              <a:buChar char="ü"/>
            </a:pPr>
            <a:r>
              <a:rPr lang="en-US" sz="2200" dirty="0">
                <a:solidFill>
                  <a:srgbClr val="0000FF"/>
                </a:solidFill>
                <a:latin typeface="Times New Roman" panose="02020603050405020304" pitchFamily="18" charset="0"/>
                <a:cs typeface="Times New Roman" pitchFamily="18" charset="0"/>
              </a:rPr>
              <a:t>More efficient recycling of organic wastes like sewage an clinical wastes.</a:t>
            </a:r>
          </a:p>
          <a:p>
            <a:pPr marL="342900" indent="-342900">
              <a:buFont typeface="Wingdings" pitchFamily="2" charset="2"/>
              <a:buChar char="ü"/>
            </a:pPr>
            <a:r>
              <a:rPr lang="en-US" sz="2200" dirty="0">
                <a:solidFill>
                  <a:srgbClr val="0A0A10"/>
                </a:solidFill>
                <a:latin typeface="Times New Roman" panose="02020603050405020304" pitchFamily="18" charset="0"/>
                <a:cs typeface="Times New Roman" pitchFamily="18" charset="0"/>
              </a:rPr>
              <a:t>Taking all the above said aspects into account, it is clear that the whole construction industry has then a significant impact, both directly an indirectly, on achieving  sustainable development in the urban environment.</a:t>
            </a:r>
            <a:r>
              <a:rPr lang="en-US" sz="2200" dirty="0">
                <a:solidFill>
                  <a:srgbClr val="2D2C37"/>
                </a:solidFill>
                <a:latin typeface="Times New Roman" panose="02020603050405020304" pitchFamily="18" charset="0"/>
                <a:cs typeface="Times New Roman" pitchFamily="18" charset="0"/>
              </a:rPr>
              <a:t>)</a:t>
            </a:r>
            <a:endParaRPr lang="en-US" sz="2200" dirty="0">
              <a:latin typeface="Times New Roman" pitchFamily="18" charset="0"/>
              <a:cs typeface="Times New Roman" pitchFamily="18" charset="0"/>
            </a:endParaRPr>
          </a:p>
        </p:txBody>
      </p:sp>
      <p:sp>
        <p:nvSpPr>
          <p:cNvPr id="5" name="Rectangle 4"/>
          <p:cNvSpPr/>
          <p:nvPr/>
        </p:nvSpPr>
        <p:spPr>
          <a:xfrm>
            <a:off x="533400" y="0"/>
            <a:ext cx="8153400" cy="584775"/>
          </a:xfrm>
          <a:prstGeom prst="rect">
            <a:avLst/>
          </a:prstGeom>
        </p:spPr>
        <p:txBody>
          <a:bodyPr wrap="square">
            <a:spAutoFit/>
          </a:bodyPr>
          <a:lstStyle/>
          <a:p>
            <a:pPr marL="457200" indent="-457200" algn="ctr">
              <a:buFont typeface="Wingdings" pitchFamily="2" charset="2"/>
              <a:buChar char="v"/>
            </a:pPr>
            <a:r>
              <a:rPr lang="en-IN" sz="3200" b="1" dirty="0">
                <a:solidFill>
                  <a:srgbClr val="0000FF"/>
                </a:solidFill>
                <a:latin typeface="Arial" panose="020B0604020202020204" pitchFamily="34" charset="0"/>
              </a:rPr>
              <a:t>Urban Sustainability</a:t>
            </a:r>
            <a:endParaRPr lang="en-IN" sz="3200" dirty="0">
              <a:solidFill>
                <a:srgbClr val="0000FF"/>
              </a:solidFill>
            </a:endParaRPr>
          </a:p>
        </p:txBody>
      </p:sp>
    </p:spTree>
    <p:extLst>
      <p:ext uri="{BB962C8B-B14F-4D97-AF65-F5344CB8AC3E}">
        <p14:creationId xmlns:p14="http://schemas.microsoft.com/office/powerpoint/2010/main" val="1760551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7C2752-F918-43C1-9996-83BF51E2255E}"/>
              </a:ext>
            </a:extLst>
          </p:cNvPr>
          <p:cNvSpPr>
            <a:spLocks noGrp="1"/>
          </p:cNvSpPr>
          <p:nvPr>
            <p:ph idx="1"/>
          </p:nvPr>
        </p:nvSpPr>
        <p:spPr>
          <a:xfrm>
            <a:off x="419100" y="451114"/>
            <a:ext cx="8229600" cy="6254486"/>
          </a:xfrm>
        </p:spPr>
        <p:txBody>
          <a:bodyPr>
            <a:noAutofit/>
          </a:bodyPr>
          <a:lstStyle/>
          <a:p>
            <a:pPr algn="l">
              <a:spcBef>
                <a:spcPts val="250"/>
              </a:spcBef>
              <a:buFont typeface="Wingdings" pitchFamily="2" charset="2"/>
              <a:buChar char="v"/>
            </a:pPr>
            <a:r>
              <a:rPr lang="en-US" sz="2400" b="1" i="0" u="none" strike="noStrike" baseline="0" dirty="0">
                <a:solidFill>
                  <a:srgbClr val="FF0000"/>
                </a:solidFill>
                <a:latin typeface="Times New Roman" panose="02020603050405020304" pitchFamily="18" charset="0"/>
              </a:rPr>
              <a:t>Main challenges faced by the construction sector are :</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Urban and rural area planning</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Life cycle design of buildings</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Production and manufacture of building materials</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Site production and manufacture</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Organizing the entire building processes</a:t>
            </a:r>
          </a:p>
          <a:p>
            <a:pPr algn="l">
              <a:spcBef>
                <a:spcPts val="250"/>
              </a:spcBef>
              <a:buFont typeface="Wingdings" pitchFamily="2" charset="2"/>
              <a:buChar char="Ø"/>
            </a:pPr>
            <a:r>
              <a:rPr lang="en-US" sz="1900" i="0" u="none" strike="noStrike" baseline="0" dirty="0">
                <a:solidFill>
                  <a:srgbClr val="0A0A10"/>
                </a:solidFill>
                <a:latin typeface="Times New Roman" panose="02020603050405020304" pitchFamily="18" charset="0"/>
              </a:rPr>
              <a:t>Facility management of buildings</a:t>
            </a:r>
          </a:p>
          <a:p>
            <a:pPr algn="l">
              <a:spcBef>
                <a:spcPts val="250"/>
              </a:spcBef>
              <a:buFont typeface="Wingdings" pitchFamily="2" charset="2"/>
              <a:buChar char="Ø"/>
            </a:pPr>
            <a:r>
              <a:rPr lang="en-IN" sz="1900" i="0" u="none" strike="noStrike" baseline="0" dirty="0">
                <a:solidFill>
                  <a:srgbClr val="0A0A10"/>
                </a:solidFill>
                <a:latin typeface="Times New Roman" panose="02020603050405020304" pitchFamily="18" charset="0"/>
              </a:rPr>
              <a:t>Recycling and waste management.</a:t>
            </a:r>
          </a:p>
          <a:p>
            <a:pPr algn="l">
              <a:spcBef>
                <a:spcPts val="150"/>
              </a:spcBef>
              <a:buFont typeface="Wingdings"/>
              <a:buChar char="à"/>
            </a:pPr>
            <a:r>
              <a:rPr lang="en-US" sz="1900" i="0" u="none" strike="noStrike" baseline="0" dirty="0">
                <a:solidFill>
                  <a:srgbClr val="009E47"/>
                </a:solidFill>
                <a:latin typeface="Times New Roman" panose="02020603050405020304" pitchFamily="18" charset="0"/>
              </a:rPr>
              <a:t>Clients, owners, developers and investors should have important role in </a:t>
            </a:r>
          </a:p>
          <a:p>
            <a:pPr marL="0" indent="0" algn="l">
              <a:spcBef>
                <a:spcPts val="150"/>
              </a:spcBef>
              <a:buNone/>
            </a:pPr>
            <a:r>
              <a:rPr lang="en-US" sz="1900"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disseminating sustainable construction, since they  represent the demand of the  </a:t>
            </a:r>
          </a:p>
          <a:p>
            <a:pPr marL="0" indent="0" algn="l">
              <a:spcBef>
                <a:spcPts val="150"/>
              </a:spcBef>
              <a:buNone/>
            </a:pPr>
            <a:r>
              <a:rPr lang="en-US" sz="1900"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building sector.</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Planning system</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should be altered in order to promote  </a:t>
            </a:r>
            <a:r>
              <a:rPr lang="en-US" sz="1900" i="0" u="none" strike="noStrike" dirty="0">
                <a:solidFill>
                  <a:srgbClr val="009E47"/>
                </a:solidFill>
                <a:latin typeface="Times New Roman" panose="02020603050405020304" pitchFamily="18" charset="0"/>
              </a:rPr>
              <a:t>   </a:t>
            </a:r>
          </a:p>
          <a:p>
            <a:pPr marL="0" indent="0" algn="l">
              <a:spcBef>
                <a:spcPts val="150"/>
              </a:spcBef>
              <a:buNone/>
            </a:pPr>
            <a:r>
              <a:rPr lang="en-US" sz="1900"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sustainable development.</a:t>
            </a:r>
          </a:p>
          <a:p>
            <a:pPr algn="l">
              <a:spcBef>
                <a:spcPts val="150"/>
              </a:spcBef>
              <a:buFont typeface="Wingdings"/>
              <a:buChar char="à"/>
            </a:pPr>
            <a:r>
              <a:rPr lang="en-US" sz="1900" i="0" u="none" strike="noStrike" baseline="0" dirty="0">
                <a:solidFill>
                  <a:srgbClr val="FF0066"/>
                </a:solidFill>
                <a:latin typeface="Times New Roman" panose="02020603050405020304" pitchFamily="18" charset="0"/>
              </a:rPr>
              <a:t>Individual car use should be reduced and car-pooling should be promoted, use of  public</a:t>
            </a:r>
            <a:r>
              <a:rPr lang="en-US" sz="1900" i="0" u="none" strike="noStrike" dirty="0">
                <a:solidFill>
                  <a:srgbClr val="FF0066"/>
                </a:solidFill>
                <a:latin typeface="Times New Roman" panose="02020603050405020304" pitchFamily="18" charset="0"/>
              </a:rPr>
              <a:t>  </a:t>
            </a:r>
            <a:r>
              <a:rPr lang="en-US" sz="1900" i="0" u="none" strike="noStrike" baseline="0" dirty="0">
                <a:solidFill>
                  <a:srgbClr val="FF0066"/>
                </a:solidFill>
                <a:latin typeface="Times New Roman" panose="02020603050405020304" pitchFamily="18" charset="0"/>
              </a:rPr>
              <a:t>transport system should be increased.</a:t>
            </a:r>
          </a:p>
          <a:p>
            <a:pPr algn="l">
              <a:spcBef>
                <a:spcPts val="150"/>
              </a:spcBef>
              <a:buFont typeface="Wingdings"/>
              <a:buChar char="à"/>
            </a:pPr>
            <a:r>
              <a:rPr lang="en-US" sz="1900" i="0" u="none" strike="noStrike" baseline="0" dirty="0">
                <a:solidFill>
                  <a:srgbClr val="009E47"/>
                </a:solidFill>
                <a:latin typeface="Times New Roman" panose="02020603050405020304" pitchFamily="18" charset="0"/>
              </a:rPr>
              <a:t>Home working and combining office and living space should be increased. More open</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spaces and green areas should be developed and reserved in the planning stage itself.</a:t>
            </a:r>
          </a:p>
          <a:p>
            <a:pPr algn="l">
              <a:spcBef>
                <a:spcPts val="150"/>
              </a:spcBef>
              <a:buFont typeface="Wingdings"/>
              <a:buChar char="à"/>
            </a:pPr>
            <a:r>
              <a:rPr lang="en-US" sz="1900" i="1" u="none" strike="noStrike" baseline="0" dirty="0">
                <a:solidFill>
                  <a:srgbClr val="009E47"/>
                </a:solidFill>
                <a:latin typeface="Times New Roman" panose="02020603050405020304" pitchFamily="18" charset="0"/>
              </a:rPr>
              <a:t>As </a:t>
            </a:r>
            <a:r>
              <a:rPr lang="en-US" sz="1900" i="0" u="none" strike="noStrike" baseline="0" dirty="0">
                <a:solidFill>
                  <a:srgbClr val="009E47"/>
                </a:solidFill>
                <a:latin typeface="Times New Roman" panose="02020603050405020304" pitchFamily="18" charset="0"/>
              </a:rPr>
              <a:t>far as construction is concerned, the rules, standards, and certification schemes for</a:t>
            </a:r>
            <a:r>
              <a:rPr lang="en-US" sz="1900" i="0" u="none" strike="noStrike" dirty="0">
                <a:solidFill>
                  <a:srgbClr val="009E47"/>
                </a:solidFill>
                <a:latin typeface="Times New Roman" panose="02020603050405020304" pitchFamily="18" charset="0"/>
              </a:rPr>
              <a:t> </a:t>
            </a:r>
            <a:r>
              <a:rPr lang="en-US" sz="1900" i="0" u="none" strike="noStrike" baseline="0" dirty="0">
                <a:solidFill>
                  <a:srgbClr val="009E47"/>
                </a:solidFill>
                <a:latin typeface="Times New Roman" panose="02020603050405020304" pitchFamily="18" charset="0"/>
              </a:rPr>
              <a:t>sustainability and eco compatibility should be introduced in the design activity of any</a:t>
            </a:r>
            <a:r>
              <a:rPr lang="en-US" sz="1900" i="0" u="none" strike="noStrike" dirty="0">
                <a:solidFill>
                  <a:srgbClr val="009E47"/>
                </a:solidFill>
                <a:latin typeface="Times New Roman" panose="02020603050405020304" pitchFamily="18" charset="0"/>
              </a:rPr>
              <a:t> </a:t>
            </a:r>
            <a:r>
              <a:rPr lang="en-IN" sz="1900" i="0" u="none" strike="noStrike" baseline="0" dirty="0">
                <a:solidFill>
                  <a:srgbClr val="009E47"/>
                </a:solidFill>
                <a:latin typeface="Times New Roman" panose="02020603050405020304" pitchFamily="18" charset="0"/>
              </a:rPr>
              <a:t>project.</a:t>
            </a:r>
          </a:p>
        </p:txBody>
      </p:sp>
      <p:sp>
        <p:nvSpPr>
          <p:cNvPr id="5" name="TextBox 4">
            <a:extLst>
              <a:ext uri="{FF2B5EF4-FFF2-40B4-BE49-F238E27FC236}">
                <a16:creationId xmlns:a16="http://schemas.microsoft.com/office/drawing/2014/main" id="{0C1F8D8A-093B-4B12-917A-6CEC9CA3749D}"/>
              </a:ext>
            </a:extLst>
          </p:cNvPr>
          <p:cNvSpPr txBox="1"/>
          <p:nvPr/>
        </p:nvSpPr>
        <p:spPr>
          <a:xfrm>
            <a:off x="0" y="-10551"/>
            <a:ext cx="9067800" cy="461665"/>
          </a:xfrm>
          <a:prstGeom prst="rect">
            <a:avLst/>
          </a:prstGeom>
          <a:noFill/>
        </p:spPr>
        <p:txBody>
          <a:bodyPr wrap="square">
            <a:spAutoFit/>
          </a:bodyPr>
          <a:lstStyle/>
          <a:p>
            <a:pPr marL="457200" indent="-457200">
              <a:buFont typeface="Wingdings" pitchFamily="2" charset="2"/>
              <a:buChar char="v"/>
            </a:pPr>
            <a:r>
              <a:rPr lang="en-US" sz="2400" b="1" i="0" u="none" strike="noStrike" baseline="0" dirty="0">
                <a:solidFill>
                  <a:srgbClr val="0000FF"/>
                </a:solidFill>
                <a:latin typeface="Arial" panose="020B0604020202020204" pitchFamily="34" charset="0"/>
              </a:rPr>
              <a:t>Role of Construction Sector for Sustainable Development</a:t>
            </a:r>
            <a:endParaRPr lang="en-IN" sz="2400" dirty="0">
              <a:solidFill>
                <a:srgbClr val="0000FF"/>
              </a:solidFill>
            </a:endParaRPr>
          </a:p>
        </p:txBody>
      </p:sp>
    </p:spTree>
    <p:extLst>
      <p:ext uri="{BB962C8B-B14F-4D97-AF65-F5344CB8AC3E}">
        <p14:creationId xmlns:p14="http://schemas.microsoft.com/office/powerpoint/2010/main" val="3201643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EE167F-8BA9-4E91-9B2F-BA96BBAFA7D7}"/>
              </a:ext>
            </a:extLst>
          </p:cNvPr>
          <p:cNvSpPr>
            <a:spLocks noGrp="1"/>
          </p:cNvSpPr>
          <p:nvPr>
            <p:ph idx="1"/>
          </p:nvPr>
        </p:nvSpPr>
        <p:spPr>
          <a:xfrm>
            <a:off x="609600" y="463271"/>
            <a:ext cx="8229600" cy="5658339"/>
          </a:xfrm>
        </p:spPr>
        <p:txBody>
          <a:bodyPr>
            <a:noAutofit/>
          </a:bodyPr>
          <a:lstStyle/>
          <a:p>
            <a:pPr algn="l">
              <a:buFont typeface="Wingdings" pitchFamily="2" charset="2"/>
              <a:buChar char="Ø"/>
            </a:pPr>
            <a:r>
              <a:rPr lang="en-US" sz="2400" i="0" u="none" strike="noStrike" baseline="0" dirty="0">
                <a:solidFill>
                  <a:srgbClr val="0A090E"/>
                </a:solidFill>
                <a:latin typeface="Times New Roman" panose="02020603050405020304" pitchFamily="18" charset="0"/>
              </a:rPr>
              <a:t>Engineers play a vital role in the development of the society at large. They face many hurdles in their respective fields, as follows :</a:t>
            </a:r>
          </a:p>
          <a:p>
            <a:pPr algn="l">
              <a:buFont typeface="Wingdings" pitchFamily="2" charset="2"/>
              <a:buChar char="Ø"/>
            </a:pPr>
            <a:r>
              <a:rPr lang="en-US" sz="2300" b="1" i="0" u="none" strike="noStrike" baseline="0" dirty="0">
                <a:solidFill>
                  <a:srgbClr val="009E47"/>
                </a:solidFill>
                <a:latin typeface="Times New Roman" panose="02020603050405020304" pitchFamily="18" charset="0"/>
              </a:rPr>
              <a:t>The Engineers have to face and overcome following hurdles</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They generally have to work within their national framework of law and policy</a:t>
            </a:r>
            <a:r>
              <a:rPr lang="en-US" sz="2400" dirty="0">
                <a:solidFill>
                  <a:srgbClr val="C00000"/>
                </a:solidFill>
                <a:latin typeface="Times New Roman" panose="02020603050405020304" pitchFamily="18" charset="0"/>
              </a:rPr>
              <a:t>: </a:t>
            </a:r>
            <a:r>
              <a:rPr lang="en-US" sz="2400" i="0" u="none" strike="noStrike" baseline="0" dirty="0">
                <a:solidFill>
                  <a:srgbClr val="C00000"/>
                </a:solidFill>
                <a:latin typeface="Times New Roman" panose="02020603050405020304" pitchFamily="18" charset="0"/>
              </a:rPr>
              <a:t>otherwise their contribution can be constrained.</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Wide variation in the perception of responsibility to future generations and ethical </a:t>
            </a:r>
            <a:r>
              <a:rPr lang="en-IN" sz="2400" i="0" u="none" strike="noStrike" baseline="0" dirty="0">
                <a:solidFill>
                  <a:srgbClr val="C00000"/>
                </a:solidFill>
                <a:latin typeface="Times New Roman" panose="02020603050405020304" pitchFamily="18" charset="0"/>
              </a:rPr>
              <a:t>issues.</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The downgrading of environmental concerns in times of economic decline.</a:t>
            </a:r>
          </a:p>
          <a:p>
            <a:pPr algn="l">
              <a:buFont typeface="Wingdings" pitchFamily="2" charset="2"/>
              <a:buChar char="ü"/>
            </a:pPr>
            <a:r>
              <a:rPr lang="en-US" sz="2400" i="0" u="none" strike="noStrike" baseline="0" dirty="0">
                <a:solidFill>
                  <a:srgbClr val="C00000"/>
                </a:solidFill>
                <a:latin typeface="Times New Roman" panose="02020603050405020304" pitchFamily="18" charset="0"/>
              </a:rPr>
              <a:t>Need for professional capacity to understand and implement cleaner production and Sustainable Development objectives at levels of responsibility.</a:t>
            </a:r>
          </a:p>
        </p:txBody>
      </p:sp>
      <p:sp>
        <p:nvSpPr>
          <p:cNvPr id="5" name="TextBox 4">
            <a:extLst>
              <a:ext uri="{FF2B5EF4-FFF2-40B4-BE49-F238E27FC236}">
                <a16:creationId xmlns:a16="http://schemas.microsoft.com/office/drawing/2014/main" id="{34522D18-DE7C-40F3-ACC1-5D46636F43C6}"/>
              </a:ext>
            </a:extLst>
          </p:cNvPr>
          <p:cNvSpPr txBox="1"/>
          <p:nvPr/>
        </p:nvSpPr>
        <p:spPr>
          <a:xfrm>
            <a:off x="127782" y="30039"/>
            <a:ext cx="8991600" cy="430887"/>
          </a:xfrm>
          <a:prstGeom prst="rect">
            <a:avLst/>
          </a:prstGeom>
          <a:noFill/>
        </p:spPr>
        <p:txBody>
          <a:bodyPr wrap="square">
            <a:spAutoFit/>
          </a:bodyPr>
          <a:lstStyle/>
          <a:p>
            <a:pPr marL="285750" indent="-285750">
              <a:buFont typeface="Wingdings" pitchFamily="2" charset="2"/>
              <a:buChar char="v"/>
            </a:pPr>
            <a:r>
              <a:rPr lang="en-US" sz="2200" b="1" i="0" u="none" strike="noStrike" baseline="0" dirty="0">
                <a:solidFill>
                  <a:srgbClr val="0000FF"/>
                </a:solidFill>
                <a:latin typeface="Arial" panose="020B0604020202020204" pitchFamily="34" charset="0"/>
              </a:rPr>
              <a:t>Role of Engineers towards Achieving Sustainable</a:t>
            </a:r>
            <a:r>
              <a:rPr lang="en-US" sz="2200" b="1" i="0" u="none" strike="noStrike" dirty="0">
                <a:solidFill>
                  <a:srgbClr val="0000FF"/>
                </a:solidFill>
                <a:latin typeface="Arial" panose="020B0604020202020204" pitchFamily="34" charset="0"/>
              </a:rPr>
              <a:t> </a:t>
            </a:r>
            <a:r>
              <a:rPr lang="en-IN" sz="2200" b="1" i="0" u="none" strike="noStrike" baseline="0" dirty="0">
                <a:solidFill>
                  <a:srgbClr val="0000FF"/>
                </a:solidFill>
                <a:latin typeface="Arial" panose="020B0604020202020204" pitchFamily="34" charset="0"/>
              </a:rPr>
              <a:t>Development</a:t>
            </a:r>
            <a:endParaRPr lang="en-IN" sz="2200" dirty="0">
              <a:solidFill>
                <a:srgbClr val="0000FF"/>
              </a:solidFill>
            </a:endParaRPr>
          </a:p>
        </p:txBody>
      </p:sp>
    </p:spTree>
    <p:extLst>
      <p:ext uri="{BB962C8B-B14F-4D97-AF65-F5344CB8AC3E}">
        <p14:creationId xmlns:p14="http://schemas.microsoft.com/office/powerpoint/2010/main" val="3765787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27769"/>
            <a:ext cx="8382000" cy="1182231"/>
          </a:xfrm>
        </p:spPr>
        <p:txBody>
          <a:bodyPr>
            <a:noAutofit/>
          </a:bodyPr>
          <a:lstStyle/>
          <a:p>
            <a:pPr marL="457200" indent="-457200" algn="l">
              <a:buFont typeface="Wingdings" pitchFamily="2" charset="2"/>
              <a:buChar char="v"/>
            </a:pPr>
            <a:r>
              <a:rPr lang="en-US" sz="2800" b="1" dirty="0">
                <a:solidFill>
                  <a:srgbClr val="C00000"/>
                </a:solidFill>
              </a:rPr>
              <a:t>Types of pollutions: Air pollution, Water Pollution, Noise pollution, Land pollution </a:t>
            </a:r>
          </a:p>
        </p:txBody>
      </p:sp>
      <p:sp>
        <p:nvSpPr>
          <p:cNvPr id="4" name="TextBox 3">
            <a:extLst>
              <a:ext uri="{FF2B5EF4-FFF2-40B4-BE49-F238E27FC236}">
                <a16:creationId xmlns:a16="http://schemas.microsoft.com/office/drawing/2014/main" id="{E9578B99-383E-4FEF-ADE3-A0FA59E161A1}"/>
              </a:ext>
            </a:extLst>
          </p:cNvPr>
          <p:cNvSpPr txBox="1"/>
          <p:nvPr/>
        </p:nvSpPr>
        <p:spPr>
          <a:xfrm>
            <a:off x="762000" y="381000"/>
            <a:ext cx="8001000" cy="2246769"/>
          </a:xfrm>
          <a:prstGeom prst="rect">
            <a:avLst/>
          </a:prstGeom>
          <a:noFill/>
        </p:spPr>
        <p:txBody>
          <a:bodyPr wrap="square">
            <a:spAutoFit/>
          </a:bodyPr>
          <a:lstStyle/>
          <a:p>
            <a:pPr marL="457200" indent="-457200">
              <a:buFont typeface="Wingdings" pitchFamily="2" charset="2"/>
              <a:buChar char="v"/>
            </a:pPr>
            <a:r>
              <a:rPr lang="en-US" sz="2800" b="1" dirty="0">
                <a:solidFill>
                  <a:srgbClr val="0000FF"/>
                </a:solidFill>
              </a:rPr>
              <a:t>Pollution: </a:t>
            </a:r>
            <a:r>
              <a:rPr lang="en-US" sz="2800" b="1" dirty="0"/>
              <a:t>It is deliberate or accidental contamination environment. Any manmade activity contributes to pollution. With rapid urbanization &amp; industrialization. There has been tremendous burden on natural resources.</a:t>
            </a:r>
            <a:endParaRPr lang="en-IN" sz="2800" dirty="0"/>
          </a:p>
        </p:txBody>
      </p:sp>
      <p:sp>
        <p:nvSpPr>
          <p:cNvPr id="5" name="TextBox 4">
            <a:extLst>
              <a:ext uri="{FF2B5EF4-FFF2-40B4-BE49-F238E27FC236}">
                <a16:creationId xmlns:a16="http://schemas.microsoft.com/office/drawing/2014/main" id="{090F25B5-E4CF-4929-A0B9-5A31F27521BE}"/>
              </a:ext>
            </a:extLst>
          </p:cNvPr>
          <p:cNvSpPr txBox="1"/>
          <p:nvPr/>
        </p:nvSpPr>
        <p:spPr>
          <a:xfrm>
            <a:off x="659704" y="3810000"/>
            <a:ext cx="8103296" cy="2677656"/>
          </a:xfrm>
          <a:prstGeom prst="rect">
            <a:avLst/>
          </a:prstGeom>
          <a:noFill/>
        </p:spPr>
        <p:txBody>
          <a:bodyPr wrap="square">
            <a:spAutoFit/>
          </a:bodyPr>
          <a:lstStyle/>
          <a:p>
            <a:r>
              <a:rPr lang="en-US" sz="2800" b="1" dirty="0">
                <a:solidFill>
                  <a:srgbClr val="00B050"/>
                </a:solidFill>
                <a:sym typeface="Wingdings" pitchFamily="2" charset="2"/>
              </a:rPr>
              <a:t></a:t>
            </a:r>
            <a:r>
              <a:rPr lang="en-US" sz="2800" b="1" dirty="0">
                <a:solidFill>
                  <a:srgbClr val="00B050"/>
                </a:solidFill>
              </a:rPr>
              <a:t>Every human kind must be aware about the pollution &amp; types of pollutions. </a:t>
            </a:r>
          </a:p>
          <a:p>
            <a:r>
              <a:rPr lang="en-US" sz="2800" b="1" dirty="0">
                <a:solidFill>
                  <a:srgbClr val="00B050"/>
                </a:solidFill>
              </a:rPr>
              <a:t> </a:t>
            </a:r>
            <a:r>
              <a:rPr lang="en-US" sz="2800" b="1" dirty="0">
                <a:solidFill>
                  <a:srgbClr val="AC0498"/>
                </a:solidFill>
                <a:sym typeface="Wingdings" pitchFamily="2" charset="2"/>
              </a:rPr>
              <a:t></a:t>
            </a:r>
            <a:r>
              <a:rPr lang="en-US" sz="2800" b="1" dirty="0">
                <a:solidFill>
                  <a:srgbClr val="AC0498"/>
                </a:solidFill>
              </a:rPr>
              <a:t>All the engineers are directly or indirectly have the greater concern about environment and its types. Engineers are the best dealer of the ways &amp; means to overcome them.</a:t>
            </a:r>
            <a:endParaRPr lang="en-IN" sz="2800" dirty="0">
              <a:solidFill>
                <a:srgbClr val="AC0498"/>
              </a:solidFill>
            </a:endParaRPr>
          </a:p>
        </p:txBody>
      </p:sp>
    </p:spTree>
    <p:extLst>
      <p:ext uri="{BB962C8B-B14F-4D97-AF65-F5344CB8AC3E}">
        <p14:creationId xmlns:p14="http://schemas.microsoft.com/office/powerpoint/2010/main" val="127219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609600"/>
            <a:ext cx="7696200" cy="5909310"/>
          </a:xfrm>
          <a:prstGeom prst="rect">
            <a:avLst/>
          </a:prstGeom>
        </p:spPr>
        <p:txBody>
          <a:bodyPr wrap="square">
            <a:spAutoFit/>
          </a:bodyPr>
          <a:lstStyle/>
          <a:p>
            <a:pPr marL="342900" indent="-342900">
              <a:buFont typeface="Wingdings" pitchFamily="2" charset="2"/>
              <a:buChar char="Ø"/>
            </a:pPr>
            <a:r>
              <a:rPr lang="en-US" sz="2100" b="1" dirty="0">
                <a:solidFill>
                  <a:srgbClr val="C00000"/>
                </a:solidFill>
                <a:latin typeface="Times New Roman" panose="02020603050405020304" pitchFamily="18" charset="0"/>
              </a:rPr>
              <a:t>The role of engineers: </a:t>
            </a:r>
            <a:r>
              <a:rPr lang="en-US" sz="2100" dirty="0">
                <a:solidFill>
                  <a:srgbClr val="C00000"/>
                </a:solidFill>
                <a:latin typeface="Times New Roman" panose="02020603050405020304" pitchFamily="18" charset="0"/>
              </a:rPr>
              <a:t>Engineers from all disciplines can play a vital role in achieving </a:t>
            </a:r>
            <a:r>
              <a:rPr lang="en-IN" sz="2100" dirty="0">
                <a:solidFill>
                  <a:srgbClr val="C00000"/>
                </a:solidFill>
                <a:latin typeface="Times New Roman" panose="02020603050405020304" pitchFamily="18" charset="0"/>
              </a:rPr>
              <a:t>sustainability.</a:t>
            </a:r>
          </a:p>
          <a:p>
            <a:pPr marL="342900" indent="-342900">
              <a:buFont typeface="Wingdings" pitchFamily="2" charset="2"/>
              <a:buChar char="ü"/>
            </a:pPr>
            <a:r>
              <a:rPr lang="en-US" sz="2100" dirty="0">
                <a:solidFill>
                  <a:srgbClr val="0A090E"/>
                </a:solidFill>
                <a:latin typeface="Times New Roman" panose="02020603050405020304" pitchFamily="18" charset="0"/>
              </a:rPr>
              <a:t>The Engineer must possess an initiative in Eco-efficiency to consider setting a target of achieving a many-fold improvement in production in the long term with a possible increase in the next two decades.</a:t>
            </a:r>
          </a:p>
          <a:p>
            <a:pPr marL="342900" indent="-342900">
              <a:buFont typeface="Wingdings" pitchFamily="2" charset="2"/>
              <a:buChar char="ü"/>
            </a:pPr>
            <a:r>
              <a:rPr lang="en-US" sz="2100" dirty="0">
                <a:solidFill>
                  <a:srgbClr val="0A090E"/>
                </a:solidFill>
                <a:latin typeface="Times New Roman" panose="02020603050405020304" pitchFamily="18" charset="0"/>
              </a:rPr>
              <a:t>Fresh water to be given the "highest priority". A strategic approach has to be reached to preserve, protect and supply fresh water.</a:t>
            </a:r>
          </a:p>
          <a:p>
            <a:pPr marL="342900" indent="-342900">
              <a:buFont typeface="Wingdings" pitchFamily="2" charset="2"/>
              <a:buChar char="ü"/>
            </a:pPr>
            <a:r>
              <a:rPr lang="en-US" sz="2100" dirty="0">
                <a:solidFill>
                  <a:srgbClr val="0A090E"/>
                </a:solidFill>
                <a:latin typeface="Times New Roman" panose="02020603050405020304" pitchFamily="18" charset="0"/>
              </a:rPr>
              <a:t>Safe substitute for toxic chemicals should be developed and those technologies shall be transferred to developing countries. Hazardous wastes, like radioactive wastes should be disposed off in the country in which they were originated. </a:t>
            </a:r>
            <a:r>
              <a:rPr lang="en-US" sz="2100" dirty="0">
                <a:solidFill>
                  <a:srgbClr val="BFBFC0"/>
                </a:solidFill>
                <a:latin typeface="Times New Roman" panose="02020603050405020304" pitchFamily="18" charset="0"/>
              </a:rPr>
              <a:t>·</a:t>
            </a:r>
          </a:p>
          <a:p>
            <a:pPr marL="342900" indent="-342900">
              <a:buFont typeface="Wingdings" pitchFamily="2" charset="2"/>
              <a:buChar char="ü"/>
            </a:pPr>
            <a:r>
              <a:rPr lang="en-US" sz="2100" dirty="0">
                <a:solidFill>
                  <a:srgbClr val="0A090E"/>
                </a:solidFill>
                <a:latin typeface="Times New Roman" panose="02020603050405020304" pitchFamily="18" charset="0"/>
              </a:rPr>
              <a:t>Efficient use of materials and energy.</a:t>
            </a:r>
          </a:p>
          <a:p>
            <a:pPr marL="342900" indent="-342900">
              <a:buFont typeface="Wingdings" pitchFamily="2" charset="2"/>
              <a:buChar char="ü"/>
            </a:pPr>
            <a:r>
              <a:rPr lang="en-US" sz="2100" dirty="0">
                <a:solidFill>
                  <a:srgbClr val="0A090E"/>
                </a:solidFill>
                <a:latin typeface="Times New Roman" panose="02020603050405020304" pitchFamily="18" charset="0"/>
              </a:rPr>
              <a:t>A major effort in reducing greenhouse gas emissions; this involves sustainable energy, new technology and energy efficiency.</a:t>
            </a:r>
          </a:p>
          <a:p>
            <a:pPr marL="342900" indent="-342900">
              <a:buFont typeface="Wingdings" pitchFamily="2" charset="2"/>
              <a:buChar char="ü"/>
            </a:pPr>
            <a:r>
              <a:rPr lang="en-US" sz="2100" dirty="0">
                <a:solidFill>
                  <a:srgbClr val="0A090E"/>
                </a:solidFill>
                <a:latin typeface="Times New Roman" panose="02020603050405020304" pitchFamily="18" charset="0"/>
              </a:rPr>
              <a:t>Support for internalization of environmental costs in energy pricing and for transfer of clean technologies to developing countries.</a:t>
            </a:r>
          </a:p>
        </p:txBody>
      </p:sp>
      <p:sp>
        <p:nvSpPr>
          <p:cNvPr id="5" name="Rectangle 4"/>
          <p:cNvSpPr/>
          <p:nvPr/>
        </p:nvSpPr>
        <p:spPr>
          <a:xfrm>
            <a:off x="152400" y="57834"/>
            <a:ext cx="8839200" cy="415498"/>
          </a:xfrm>
          <a:prstGeom prst="rect">
            <a:avLst/>
          </a:prstGeom>
        </p:spPr>
        <p:txBody>
          <a:bodyPr wrap="square">
            <a:spAutoFit/>
          </a:bodyPr>
          <a:lstStyle/>
          <a:p>
            <a:pPr marL="285750" indent="-285750">
              <a:buFont typeface="Wingdings" pitchFamily="2" charset="2"/>
              <a:buChar char="v"/>
            </a:pPr>
            <a:r>
              <a:rPr lang="en-US" sz="2100" b="1" dirty="0">
                <a:solidFill>
                  <a:srgbClr val="0000FF"/>
                </a:solidFill>
                <a:latin typeface="Arial" panose="020B0604020202020204" pitchFamily="34" charset="0"/>
              </a:rPr>
              <a:t>Role of Engineers towards Achieving Sustainable </a:t>
            </a:r>
            <a:r>
              <a:rPr lang="en-IN" sz="2100" b="1" dirty="0">
                <a:solidFill>
                  <a:srgbClr val="0000FF"/>
                </a:solidFill>
                <a:latin typeface="Arial" panose="020B0604020202020204" pitchFamily="34" charset="0"/>
              </a:rPr>
              <a:t>Development</a:t>
            </a:r>
            <a:endParaRPr lang="en-IN" sz="2100" dirty="0">
              <a:solidFill>
                <a:srgbClr val="0000FF"/>
              </a:solidFill>
            </a:endParaRPr>
          </a:p>
        </p:txBody>
      </p:sp>
    </p:spTree>
    <p:extLst>
      <p:ext uri="{BB962C8B-B14F-4D97-AF65-F5344CB8AC3E}">
        <p14:creationId xmlns:p14="http://schemas.microsoft.com/office/powerpoint/2010/main" val="1925293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0151" y="762000"/>
            <a:ext cx="7924800" cy="5755422"/>
          </a:xfrm>
          <a:prstGeom prst="rect">
            <a:avLst/>
          </a:prstGeom>
        </p:spPr>
        <p:txBody>
          <a:bodyPr wrap="square">
            <a:spAutoFit/>
          </a:bodyPr>
          <a:lstStyle/>
          <a:p>
            <a:pPr marL="342900" indent="-342900">
              <a:buFont typeface="Wingdings" pitchFamily="2" charset="2"/>
              <a:buChar char="Ø"/>
            </a:pPr>
            <a:r>
              <a:rPr lang="en-US" sz="2300" dirty="0">
                <a:solidFill>
                  <a:srgbClr val="0A090E"/>
                </a:solidFill>
                <a:latin typeface="Times New Roman" panose="02020603050405020304" pitchFamily="18" charset="0"/>
              </a:rPr>
              <a:t>Engineers must become knowledgeable in achieving sustainable development principles and must be continuously trained about the current sustainable development</a:t>
            </a:r>
          </a:p>
          <a:p>
            <a:pPr marL="342900" indent="-342900">
              <a:buFont typeface="Wingdings" pitchFamily="2" charset="2"/>
              <a:buChar char="Ø"/>
            </a:pPr>
            <a:r>
              <a:rPr lang="en-US" sz="2300" dirty="0">
                <a:solidFill>
                  <a:srgbClr val="0B0A0F"/>
                </a:solidFill>
                <a:latin typeface="Times New Roman" panose="02020603050405020304" pitchFamily="18" charset="0"/>
              </a:rPr>
              <a:t>Technologies applicable to their area of work, may be computers, Electronics, </a:t>
            </a:r>
          </a:p>
          <a:p>
            <a:pPr marL="342900" indent="-342900">
              <a:buFont typeface="Wingdings" pitchFamily="2" charset="2"/>
              <a:buChar char="Ø"/>
            </a:pPr>
            <a:r>
              <a:rPr lang="en-US" sz="2300" dirty="0">
                <a:solidFill>
                  <a:srgbClr val="0B0A0F"/>
                </a:solidFill>
                <a:latin typeface="Times New Roman" panose="02020603050405020304" pitchFamily="18" charset="0"/>
              </a:rPr>
              <a:t>Biotechnology or any core branch of Engineering.</a:t>
            </a:r>
          </a:p>
          <a:p>
            <a:pPr marL="342900" indent="-342900">
              <a:buFont typeface="Wingdings" pitchFamily="2" charset="2"/>
              <a:buChar char="Ø"/>
            </a:pPr>
            <a:r>
              <a:rPr lang="en-US" sz="2300" dirty="0">
                <a:solidFill>
                  <a:srgbClr val="0B0A0F"/>
                </a:solidFill>
                <a:latin typeface="Times New Roman" panose="02020603050405020304" pitchFamily="18" charset="0"/>
              </a:rPr>
              <a:t>Engineers must incorporate long-term environmental impacts and cost into the analysis of alternative solutions being considered.</a:t>
            </a:r>
          </a:p>
          <a:p>
            <a:pPr marL="342900" indent="-342900">
              <a:buFont typeface="Wingdings" pitchFamily="2" charset="2"/>
              <a:buChar char="Ø"/>
            </a:pPr>
            <a:r>
              <a:rPr lang="en-US" sz="2300" dirty="0">
                <a:solidFill>
                  <a:srgbClr val="0B0A0F"/>
                </a:solidFill>
                <a:latin typeface="Times New Roman" panose="02020603050405020304" pitchFamily="18" charset="0"/>
              </a:rPr>
              <a:t>Engineering responsibilities must be re-addressed by incorporating sustainable development principles into the codes of ethics of engineering organizations throughout the world.</a:t>
            </a:r>
            <a:endParaRPr lang="en-IN" sz="2300" dirty="0">
              <a:solidFill>
                <a:srgbClr val="0B0A0F"/>
              </a:solidFill>
              <a:latin typeface="Times New Roman" panose="02020603050405020304" pitchFamily="18" charset="0"/>
            </a:endParaRPr>
          </a:p>
          <a:p>
            <a:pPr marL="342900" indent="-342900">
              <a:buFont typeface="Wingdings" pitchFamily="2" charset="2"/>
              <a:buChar char="Ø"/>
            </a:pPr>
            <a:r>
              <a:rPr lang="en-US" sz="2300" dirty="0">
                <a:solidFill>
                  <a:srgbClr val="0B0A0F"/>
                </a:solidFill>
                <a:latin typeface="Times New Roman" panose="02020603050405020304" pitchFamily="18" charset="0"/>
              </a:rPr>
              <a:t>Engineers must continuously participate in public explanation of the principles of sustainable development as relate to their profession.</a:t>
            </a:r>
            <a:endParaRPr lang="en-IN" sz="2300" dirty="0"/>
          </a:p>
        </p:txBody>
      </p:sp>
      <p:sp>
        <p:nvSpPr>
          <p:cNvPr id="6" name="Rectangle 5"/>
          <p:cNvSpPr/>
          <p:nvPr/>
        </p:nvSpPr>
        <p:spPr>
          <a:xfrm>
            <a:off x="152400" y="57834"/>
            <a:ext cx="8839200" cy="415498"/>
          </a:xfrm>
          <a:prstGeom prst="rect">
            <a:avLst/>
          </a:prstGeom>
        </p:spPr>
        <p:txBody>
          <a:bodyPr wrap="square">
            <a:spAutoFit/>
          </a:bodyPr>
          <a:lstStyle/>
          <a:p>
            <a:pPr marL="285750" indent="-285750">
              <a:buFont typeface="Wingdings" pitchFamily="2" charset="2"/>
              <a:buChar char="v"/>
            </a:pPr>
            <a:r>
              <a:rPr lang="en-US" sz="2100" b="1" dirty="0">
                <a:solidFill>
                  <a:srgbClr val="0000FF"/>
                </a:solidFill>
                <a:latin typeface="Arial" panose="020B0604020202020204" pitchFamily="34" charset="0"/>
              </a:rPr>
              <a:t>Role of Engineers towards Achieving Sustainable </a:t>
            </a:r>
            <a:r>
              <a:rPr lang="en-IN" sz="2100" b="1" dirty="0">
                <a:solidFill>
                  <a:srgbClr val="0000FF"/>
                </a:solidFill>
                <a:latin typeface="Arial" panose="020B0604020202020204" pitchFamily="34" charset="0"/>
              </a:rPr>
              <a:t>Development</a:t>
            </a:r>
            <a:endParaRPr lang="en-IN" sz="2100" dirty="0">
              <a:solidFill>
                <a:srgbClr val="0000FF"/>
              </a:solidFill>
            </a:endParaRPr>
          </a:p>
        </p:txBody>
      </p:sp>
    </p:spTree>
    <p:extLst>
      <p:ext uri="{BB962C8B-B14F-4D97-AF65-F5344CB8AC3E}">
        <p14:creationId xmlns:p14="http://schemas.microsoft.com/office/powerpoint/2010/main" val="1153654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3C7FB5-5DD6-43F3-85DF-B98D0E64BD3F}"/>
              </a:ext>
            </a:extLst>
          </p:cNvPr>
          <p:cNvSpPr>
            <a:spLocks noGrp="1"/>
          </p:cNvSpPr>
          <p:nvPr>
            <p:ph idx="1"/>
          </p:nvPr>
        </p:nvSpPr>
        <p:spPr>
          <a:xfrm>
            <a:off x="457200" y="762000"/>
            <a:ext cx="8229600" cy="5257800"/>
          </a:xfrm>
        </p:spPr>
        <p:txBody>
          <a:bodyPr>
            <a:noAutofit/>
          </a:bodyPr>
          <a:lstStyle/>
          <a:p>
            <a:pPr algn="l">
              <a:buFont typeface="Wingdings" pitchFamily="2" charset="2"/>
              <a:buChar char="Ø"/>
            </a:pPr>
            <a:r>
              <a:rPr lang="en-US" sz="2400" i="0" u="none" strike="noStrike" baseline="0" dirty="0">
                <a:solidFill>
                  <a:srgbClr val="0B0A0F"/>
                </a:solidFill>
                <a:latin typeface="Times New Roman" panose="02020603050405020304" pitchFamily="18" charset="0"/>
              </a:rPr>
              <a:t>For execution of any big development project, an EIA is mandatory these days. EIA is a tool to predict the impacts or the damage a project will have on the environment, when </a:t>
            </a:r>
            <a:r>
              <a:rPr lang="en-IN" sz="2400" i="0" u="none" strike="noStrike" baseline="0" dirty="0">
                <a:solidFill>
                  <a:srgbClr val="0B0A0F"/>
                </a:solidFill>
                <a:latin typeface="Times New Roman" panose="02020603050405020304" pitchFamily="18" charset="0"/>
              </a:rPr>
              <a:t>the project is executed.</a:t>
            </a:r>
          </a:p>
          <a:p>
            <a:pPr algn="l">
              <a:buFont typeface="Wingdings" pitchFamily="2" charset="2"/>
              <a:buChar char="Ø"/>
            </a:pPr>
            <a:r>
              <a:rPr lang="en-US" sz="2400" i="0" u="none" strike="noStrike" baseline="0" dirty="0">
                <a:solidFill>
                  <a:srgbClr val="FF0066"/>
                </a:solidFill>
                <a:latin typeface="Times New Roman" panose="02020603050405020304" pitchFamily="18" charset="0"/>
              </a:rPr>
              <a:t>There are </a:t>
            </a:r>
            <a:r>
              <a:rPr lang="en-US" sz="2400" i="0" u="none" strike="noStrike" baseline="0" dirty="0">
                <a:solidFill>
                  <a:srgbClr val="FF0066"/>
                </a:solidFill>
                <a:latin typeface="Arial" panose="020B0604020202020204" pitchFamily="34" charset="0"/>
              </a:rPr>
              <a:t>@ </a:t>
            </a:r>
            <a:r>
              <a:rPr lang="en-US" sz="2400" i="0" u="none" strike="noStrike" baseline="0" dirty="0">
                <a:solidFill>
                  <a:srgbClr val="FF0066"/>
                </a:solidFill>
                <a:latin typeface="Times New Roman" panose="02020603050405020304" pitchFamily="18" charset="0"/>
              </a:rPr>
              <a:t>30 categories of industries for which Environmental Clearance from Central Government is required in India.</a:t>
            </a:r>
          </a:p>
          <a:p>
            <a:pPr algn="l">
              <a:buFont typeface="Wingdings" pitchFamily="2" charset="2"/>
              <a:buChar char="Ø"/>
            </a:pPr>
            <a:r>
              <a:rPr lang="en-US" sz="2400" i="0" u="none" strike="noStrike" baseline="0" dirty="0">
                <a:solidFill>
                  <a:srgbClr val="0000FF"/>
                </a:solidFill>
                <a:latin typeface="Times New Roman" panose="02020603050405020304" pitchFamily="18" charset="0"/>
              </a:rPr>
              <a:t>Any development projects such as Construction of Dams, construction of Thermal Power Plants, Nuclear Power Plants, have some adverse (negative) as well as some beneficial </a:t>
            </a:r>
            <a:r>
              <a:rPr lang="en-IN" sz="2400" i="0" u="none" strike="noStrike" baseline="0" dirty="0">
                <a:solidFill>
                  <a:srgbClr val="0000FF"/>
                </a:solidFill>
                <a:latin typeface="Times New Roman" panose="02020603050405020304" pitchFamily="18" charset="0"/>
              </a:rPr>
              <a:t>(positive) impacts on environment.</a:t>
            </a:r>
          </a:p>
          <a:p>
            <a:pPr algn="l">
              <a:buFont typeface="Wingdings" pitchFamily="2" charset="2"/>
              <a:buChar char="Ø"/>
            </a:pPr>
            <a:r>
              <a:rPr lang="en-US" sz="2400" i="0" u="none" strike="noStrike" baseline="0" dirty="0">
                <a:solidFill>
                  <a:srgbClr val="AC0498"/>
                </a:solidFill>
                <a:latin typeface="Times New Roman" panose="02020603050405020304" pitchFamily="18" charset="0"/>
              </a:rPr>
              <a:t>These impacts or damages are </a:t>
            </a:r>
            <a:r>
              <a:rPr lang="en-US" sz="2400" dirty="0">
                <a:solidFill>
                  <a:srgbClr val="AC0498"/>
                </a:solidFill>
                <a:latin typeface="Times New Roman" panose="02020603050405020304" pitchFamily="18" charset="0"/>
              </a:rPr>
              <a:t>to</a:t>
            </a:r>
            <a:r>
              <a:rPr lang="en-US" sz="2400" i="0" u="none" strike="noStrike" baseline="0" dirty="0">
                <a:solidFill>
                  <a:srgbClr val="AC0498"/>
                </a:solidFill>
                <a:latin typeface="Arial" panose="020B0604020202020204" pitchFamily="34" charset="0"/>
              </a:rPr>
              <a:t> </a:t>
            </a:r>
            <a:r>
              <a:rPr lang="en-US" sz="2400" i="0" u="none" strike="noStrike" baseline="0" dirty="0">
                <a:solidFill>
                  <a:srgbClr val="AC0498"/>
                </a:solidFill>
                <a:latin typeface="Times New Roman" panose="02020603050405020304" pitchFamily="18" charset="0"/>
              </a:rPr>
              <a:t>be analyzed critically before the project is taken up.</a:t>
            </a:r>
          </a:p>
        </p:txBody>
      </p:sp>
      <p:sp>
        <p:nvSpPr>
          <p:cNvPr id="5" name="TextBox 4">
            <a:extLst>
              <a:ext uri="{FF2B5EF4-FFF2-40B4-BE49-F238E27FC236}">
                <a16:creationId xmlns:a16="http://schemas.microsoft.com/office/drawing/2014/main" id="{C14E27F8-5A4A-4828-907D-D0C616EBB6A3}"/>
              </a:ext>
            </a:extLst>
          </p:cNvPr>
          <p:cNvSpPr txBox="1"/>
          <p:nvPr/>
        </p:nvSpPr>
        <p:spPr>
          <a:xfrm>
            <a:off x="553329" y="76200"/>
            <a:ext cx="7696200" cy="523220"/>
          </a:xfrm>
          <a:prstGeom prst="rect">
            <a:avLst/>
          </a:prstGeom>
          <a:noFill/>
        </p:spPr>
        <p:txBody>
          <a:bodyPr wrap="square">
            <a:spAutoFit/>
          </a:bodyPr>
          <a:lstStyle/>
          <a:p>
            <a:pPr marL="285750" indent="-285750" algn="ctr">
              <a:buFont typeface="Wingdings" pitchFamily="2" charset="2"/>
              <a:buChar char="v"/>
            </a:pPr>
            <a:r>
              <a:rPr lang="en-IN" sz="2800" b="1" i="0" u="none" strike="noStrike" baseline="0" dirty="0">
                <a:solidFill>
                  <a:srgbClr val="0000FF"/>
                </a:solidFill>
                <a:latin typeface="Arial" panose="020B0604020202020204" pitchFamily="34" charset="0"/>
              </a:rPr>
              <a:t>Environmental Impact Assessment</a:t>
            </a:r>
            <a:endParaRPr lang="en-IN" sz="2800" dirty="0">
              <a:solidFill>
                <a:srgbClr val="0000FF"/>
              </a:solidFill>
            </a:endParaRPr>
          </a:p>
        </p:txBody>
      </p:sp>
      <p:sp>
        <p:nvSpPr>
          <p:cNvPr id="2" name="Rectangle 1"/>
          <p:cNvSpPr/>
          <p:nvPr/>
        </p:nvSpPr>
        <p:spPr>
          <a:xfrm flipH="1">
            <a:off x="0" y="337811"/>
            <a:ext cx="2133600" cy="400110"/>
          </a:xfrm>
          <a:prstGeom prst="rect">
            <a:avLst/>
          </a:prstGeom>
        </p:spPr>
        <p:txBody>
          <a:bodyPr wrap="square">
            <a:spAutoFit/>
          </a:bodyPr>
          <a:lstStyle/>
          <a:p>
            <a:r>
              <a:rPr lang="en-US" b="1" dirty="0">
                <a:solidFill>
                  <a:srgbClr val="FF0066"/>
                </a:solidFill>
                <a:latin typeface="Times New Roman" panose="02020603050405020304" pitchFamily="18" charset="0"/>
              </a:rPr>
              <a:t> </a:t>
            </a:r>
            <a:r>
              <a:rPr lang="en-US" sz="2000" b="1" dirty="0">
                <a:solidFill>
                  <a:srgbClr val="FF0066"/>
                </a:solidFill>
                <a:latin typeface="Times New Roman" panose="02020603050405020304" pitchFamily="18" charset="0"/>
              </a:rPr>
              <a:t>19/12/2022</a:t>
            </a:r>
            <a:endParaRPr lang="en-US" sz="2000" b="1" dirty="0">
              <a:solidFill>
                <a:srgbClr val="FF0066"/>
              </a:solidFill>
            </a:endParaRPr>
          </a:p>
        </p:txBody>
      </p:sp>
    </p:spTree>
    <p:extLst>
      <p:ext uri="{BB962C8B-B14F-4D97-AF65-F5344CB8AC3E}">
        <p14:creationId xmlns:p14="http://schemas.microsoft.com/office/powerpoint/2010/main" val="1997119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1" y="635760"/>
            <a:ext cx="8458200" cy="6263253"/>
          </a:xfrm>
          <a:prstGeom prst="rect">
            <a:avLst/>
          </a:prstGeom>
        </p:spPr>
        <p:txBody>
          <a:bodyPr wrap="square">
            <a:spAutoFit/>
          </a:bodyPr>
          <a:lstStyle/>
          <a:p>
            <a:pPr marL="342900" indent="-342900">
              <a:buFont typeface="Wingdings" pitchFamily="2" charset="2"/>
              <a:buChar char="q"/>
            </a:pPr>
            <a:r>
              <a:rPr lang="en-US" sz="2800" b="1" dirty="0">
                <a:solidFill>
                  <a:srgbClr val="C00000"/>
                </a:solidFill>
                <a:latin typeface="Times New Roman" panose="02020603050405020304" pitchFamily="18" charset="0"/>
              </a:rPr>
              <a:t>The main objectives of EIA are :</a:t>
            </a:r>
          </a:p>
          <a:p>
            <a:endParaRPr lang="en-US" sz="800" b="1" dirty="0">
              <a:solidFill>
                <a:srgbClr val="C00000"/>
              </a:solidFill>
              <a:latin typeface="Times New Roman" panose="02020603050405020304" pitchFamily="18" charset="0"/>
            </a:endParaRPr>
          </a:p>
          <a:p>
            <a:pPr marL="342900" indent="-342900">
              <a:buFont typeface="Wingdings" pitchFamily="2" charset="2"/>
              <a:buChar char="Ø"/>
            </a:pPr>
            <a:r>
              <a:rPr lang="en-US" sz="2100" dirty="0">
                <a:solidFill>
                  <a:srgbClr val="0B0A0F"/>
                </a:solidFill>
                <a:latin typeface="Times New Roman" panose="02020603050405020304" pitchFamily="18" charset="0"/>
              </a:rPr>
              <a:t>To analyze the ill effects of any up-coming project on the environment in a rational manner i.e. the study shall be unbiased</a:t>
            </a:r>
            <a:r>
              <a:rPr lang="en-US" sz="2100" dirty="0">
                <a:solidFill>
                  <a:srgbClr val="22202D"/>
                </a:solidFill>
                <a:latin typeface="Times New Roman" panose="02020603050405020304" pitchFamily="18" charset="0"/>
              </a:rPr>
              <a:t>.</a:t>
            </a:r>
          </a:p>
          <a:p>
            <a:pPr marL="342900" indent="-342900">
              <a:buFont typeface="Wingdings" pitchFamily="2" charset="2"/>
              <a:buChar char="Ø"/>
            </a:pPr>
            <a:r>
              <a:rPr lang="en-US" sz="2100" dirty="0">
                <a:solidFill>
                  <a:srgbClr val="0B0A0F"/>
                </a:solidFill>
                <a:latin typeface="Times New Roman" panose="02020603050405020304" pitchFamily="18" charset="0"/>
              </a:rPr>
              <a:t>To suggest remedial measures to overcome the adverse impacts, thus reducing the </a:t>
            </a:r>
            <a:r>
              <a:rPr lang="en-IN" sz="2100" dirty="0">
                <a:solidFill>
                  <a:srgbClr val="0B0A0F"/>
                </a:solidFill>
                <a:latin typeface="Times New Roman" panose="02020603050405020304" pitchFamily="18" charset="0"/>
              </a:rPr>
              <a:t>pollution.</a:t>
            </a:r>
          </a:p>
          <a:p>
            <a:pPr marL="342900" indent="-342900">
              <a:buFont typeface="Wingdings" pitchFamily="2" charset="2"/>
              <a:buChar char="Ø"/>
            </a:pPr>
            <a:r>
              <a:rPr lang="en-US" sz="2100" dirty="0">
                <a:solidFill>
                  <a:srgbClr val="0B0A0F"/>
                </a:solidFill>
                <a:latin typeface="Times New Roman" panose="02020603050405020304" pitchFamily="18" charset="0"/>
              </a:rPr>
              <a:t>To obtain required environmental clearances from the concerned authorities such as </a:t>
            </a:r>
            <a:r>
              <a:rPr lang="en-US" sz="2100" b="1" dirty="0">
                <a:solidFill>
                  <a:srgbClr val="0B0A0F"/>
                </a:solidFill>
                <a:latin typeface="Times New Roman" panose="02020603050405020304" pitchFamily="18" charset="0"/>
              </a:rPr>
              <a:t>Central Pollution Control Board </a:t>
            </a:r>
            <a:r>
              <a:rPr lang="en-US" sz="2100" b="1" dirty="0">
                <a:solidFill>
                  <a:srgbClr val="AC0498"/>
                </a:solidFill>
                <a:latin typeface="Times New Roman" panose="02020603050405020304" pitchFamily="18" charset="0"/>
              </a:rPr>
              <a:t>(CPCB)</a:t>
            </a:r>
            <a:r>
              <a:rPr lang="en-US" sz="2100" b="1" dirty="0">
                <a:solidFill>
                  <a:srgbClr val="0B0A0F"/>
                </a:solidFill>
                <a:latin typeface="Times New Roman" panose="02020603050405020304" pitchFamily="18" charset="0"/>
              </a:rPr>
              <a:t>, State Pollution Control Board </a:t>
            </a:r>
            <a:r>
              <a:rPr lang="en-US" sz="2100" b="1" dirty="0">
                <a:solidFill>
                  <a:srgbClr val="AC0498"/>
                </a:solidFill>
                <a:latin typeface="Times New Roman" panose="02020603050405020304" pitchFamily="18" charset="0"/>
              </a:rPr>
              <a:t>(SPCB)</a:t>
            </a:r>
            <a:r>
              <a:rPr lang="en-US" sz="2100" b="1" dirty="0">
                <a:solidFill>
                  <a:srgbClr val="0B0A0F"/>
                </a:solidFill>
                <a:latin typeface="Times New Roman" panose="02020603050405020304" pitchFamily="18" charset="0"/>
              </a:rPr>
              <a:t>, Ministry of Environment and Forest </a:t>
            </a:r>
            <a:r>
              <a:rPr lang="en-US" sz="2100" b="1" dirty="0">
                <a:solidFill>
                  <a:srgbClr val="AC0498"/>
                </a:solidFill>
                <a:latin typeface="Times New Roman" panose="02020603050405020304" pitchFamily="18" charset="0"/>
              </a:rPr>
              <a:t>(</a:t>
            </a:r>
            <a:r>
              <a:rPr lang="en-US" sz="2100" b="1" dirty="0" err="1">
                <a:solidFill>
                  <a:srgbClr val="AC0498"/>
                </a:solidFill>
                <a:latin typeface="Times New Roman" panose="02020603050405020304" pitchFamily="18" charset="0"/>
              </a:rPr>
              <a:t>MoEF</a:t>
            </a:r>
            <a:r>
              <a:rPr lang="en-US" sz="2100" b="1" dirty="0">
                <a:solidFill>
                  <a:srgbClr val="AC0498"/>
                </a:solidFill>
                <a:latin typeface="Times New Roman" panose="02020603050405020304" pitchFamily="18" charset="0"/>
              </a:rPr>
              <a:t>)</a:t>
            </a:r>
            <a:r>
              <a:rPr lang="en-US" sz="2100" b="1" dirty="0">
                <a:solidFill>
                  <a:srgbClr val="0B0A0F"/>
                </a:solidFill>
                <a:latin typeface="Times New Roman" panose="02020603050405020304" pitchFamily="18" charset="0"/>
              </a:rPr>
              <a:t> </a:t>
            </a:r>
            <a:r>
              <a:rPr lang="en-US" sz="2100" dirty="0">
                <a:solidFill>
                  <a:srgbClr val="0B0A0F"/>
                </a:solidFill>
                <a:latin typeface="Times New Roman" panose="02020603050405020304" pitchFamily="18" charset="0"/>
              </a:rPr>
              <a:t>etc.</a:t>
            </a:r>
          </a:p>
          <a:p>
            <a:pPr marL="342900" indent="-342900">
              <a:buFont typeface="Wingdings" pitchFamily="2" charset="2"/>
              <a:buChar char="Ø"/>
            </a:pPr>
            <a:r>
              <a:rPr lang="en-US" sz="2100" dirty="0">
                <a:solidFill>
                  <a:srgbClr val="0B0A0F"/>
                </a:solidFill>
                <a:latin typeface="Times New Roman" panose="02020603050405020304" pitchFamily="18" charset="0"/>
              </a:rPr>
              <a:t>To select suitable site(s) for the project taking into consideration the environmental impacts of the project </a:t>
            </a:r>
            <a:r>
              <a:rPr lang="en-US" sz="2100" dirty="0" err="1">
                <a:solidFill>
                  <a:srgbClr val="0B0A0F"/>
                </a:solidFill>
                <a:latin typeface="Times New Roman" panose="02020603050405020304" pitchFamily="18" charset="0"/>
              </a:rPr>
              <a:t>vis</a:t>
            </a:r>
            <a:r>
              <a:rPr lang="en-US" sz="2100" dirty="0">
                <a:solidFill>
                  <a:srgbClr val="22202D"/>
                </a:solidFill>
                <a:latin typeface="Times New Roman" panose="02020603050405020304" pitchFamily="18" charset="0"/>
              </a:rPr>
              <a:t>-</a:t>
            </a:r>
            <a:r>
              <a:rPr lang="en-US" sz="2100" dirty="0">
                <a:solidFill>
                  <a:srgbClr val="0B0A0F"/>
                </a:solidFill>
                <a:latin typeface="Times New Roman" panose="02020603050405020304" pitchFamily="18" charset="0"/>
              </a:rPr>
              <a:t>a</a:t>
            </a:r>
            <a:r>
              <a:rPr lang="en-US" sz="2100" dirty="0">
                <a:solidFill>
                  <a:srgbClr val="22202D"/>
                </a:solidFill>
                <a:latin typeface="Times New Roman" panose="02020603050405020304" pitchFamily="18" charset="0"/>
              </a:rPr>
              <a:t>-</a:t>
            </a:r>
            <a:r>
              <a:rPr lang="en-US" sz="2100" dirty="0" err="1">
                <a:solidFill>
                  <a:srgbClr val="0B0A0F"/>
                </a:solidFill>
                <a:latin typeface="Times New Roman" panose="02020603050405020304" pitchFamily="18" charset="0"/>
              </a:rPr>
              <a:t>vis</a:t>
            </a:r>
            <a:r>
              <a:rPr lang="en-US" sz="2100" dirty="0">
                <a:solidFill>
                  <a:srgbClr val="0B0A0F"/>
                </a:solidFill>
                <a:latin typeface="Times New Roman" panose="02020603050405020304" pitchFamily="18" charset="0"/>
              </a:rPr>
              <a:t> co</a:t>
            </a:r>
            <a:r>
              <a:rPr lang="en-US" sz="2100" dirty="0">
                <a:solidFill>
                  <a:srgbClr val="22202D"/>
                </a:solidFill>
                <a:latin typeface="Times New Roman" panose="02020603050405020304" pitchFamily="18" charset="0"/>
              </a:rPr>
              <a:t>s</a:t>
            </a:r>
            <a:r>
              <a:rPr lang="en-US" sz="2100" dirty="0">
                <a:solidFill>
                  <a:srgbClr val="0B0A0F"/>
                </a:solidFill>
                <a:latin typeface="Times New Roman" panose="02020603050405020304" pitchFamily="18" charset="0"/>
              </a:rPr>
              <a:t>t-benefit analysis(CBA)</a:t>
            </a:r>
          </a:p>
          <a:p>
            <a:pPr marL="342900" indent="-342900">
              <a:buFont typeface="Wingdings" pitchFamily="2" charset="2"/>
              <a:buChar char="Ø"/>
            </a:pPr>
            <a:endParaRPr lang="en-US" sz="800" dirty="0">
              <a:solidFill>
                <a:srgbClr val="0B0A0F"/>
              </a:solidFill>
              <a:latin typeface="Times New Roman" panose="02020603050405020304" pitchFamily="18" charset="0"/>
            </a:endParaRPr>
          </a:p>
          <a:p>
            <a:pPr marL="342900" indent="-342900">
              <a:buFont typeface="Wingdings" pitchFamily="2" charset="2"/>
              <a:buChar char="ü"/>
            </a:pPr>
            <a:r>
              <a:rPr lang="en-US" sz="2400" b="1" u="sng" dirty="0">
                <a:solidFill>
                  <a:srgbClr val="AC0498"/>
                </a:solidFill>
                <a:latin typeface="Times New Roman" panose="02020603050405020304" pitchFamily="18" charset="0"/>
              </a:rPr>
              <a:t>Following points are suggested for carrying out an EIA </a:t>
            </a:r>
            <a:r>
              <a:rPr lang="en-US" sz="2400" b="1" dirty="0">
                <a:solidFill>
                  <a:srgbClr val="AC0498"/>
                </a:solidFill>
                <a:latin typeface="Times New Roman" panose="02020603050405020304" pitchFamily="18" charset="0"/>
              </a:rPr>
              <a:t>:</a:t>
            </a:r>
          </a:p>
          <a:p>
            <a:r>
              <a:rPr lang="en-US" sz="2200" dirty="0">
                <a:solidFill>
                  <a:srgbClr val="C00000"/>
                </a:solidFill>
                <a:latin typeface="Times New Roman" pitchFamily="18" charset="0"/>
                <a:cs typeface="Times New Roman" pitchFamily="18" charset="0"/>
              </a:rPr>
              <a:t>1. Status of existing environmental conditions</a:t>
            </a:r>
          </a:p>
          <a:p>
            <a:r>
              <a:rPr lang="en-US" sz="2200" dirty="0">
                <a:solidFill>
                  <a:srgbClr val="C00000"/>
                </a:solidFill>
                <a:latin typeface="Times New Roman" pitchFamily="18" charset="0"/>
                <a:cs typeface="Times New Roman" pitchFamily="18" charset="0"/>
              </a:rPr>
              <a:t>2. Study of project activities</a:t>
            </a:r>
          </a:p>
          <a:p>
            <a:r>
              <a:rPr lang="en-US" sz="2200" dirty="0">
                <a:solidFill>
                  <a:srgbClr val="C00000"/>
                </a:solidFill>
                <a:latin typeface="Times New Roman" pitchFamily="18" charset="0"/>
                <a:cs typeface="Times New Roman" pitchFamily="18" charset="0"/>
              </a:rPr>
              <a:t>3. Suggestions to minimize adverse effects</a:t>
            </a:r>
          </a:p>
          <a:p>
            <a:r>
              <a:rPr lang="en-IN" sz="2200" dirty="0">
                <a:solidFill>
                  <a:srgbClr val="C00000"/>
                </a:solidFill>
                <a:latin typeface="Times New Roman" panose="02020603050405020304" pitchFamily="18" charset="0"/>
                <a:cs typeface="Times New Roman" pitchFamily="18" charset="0"/>
              </a:rPr>
              <a:t>4. Pollution abatement</a:t>
            </a:r>
          </a:p>
          <a:p>
            <a:r>
              <a:rPr lang="en-IN" sz="2200" dirty="0">
                <a:solidFill>
                  <a:srgbClr val="C00000"/>
                </a:solidFill>
                <a:latin typeface="Times New Roman" panose="02020603050405020304" pitchFamily="18" charset="0"/>
                <a:cs typeface="Times New Roman" pitchFamily="18" charset="0"/>
              </a:rPr>
              <a:t>5. Identifying </a:t>
            </a:r>
            <a:r>
              <a:rPr lang="en-IN" sz="2200" dirty="0">
                <a:solidFill>
                  <a:srgbClr val="C00000"/>
                </a:solidFill>
                <a:latin typeface="Times New Roman" panose="02020603050405020304" pitchFamily="18" charset="0"/>
              </a:rPr>
              <a:t>damages</a:t>
            </a:r>
          </a:p>
        </p:txBody>
      </p:sp>
      <p:sp>
        <p:nvSpPr>
          <p:cNvPr id="5" name="TextBox 4">
            <a:extLst>
              <a:ext uri="{FF2B5EF4-FFF2-40B4-BE49-F238E27FC236}">
                <a16:creationId xmlns:a16="http://schemas.microsoft.com/office/drawing/2014/main" id="{C14E27F8-5A4A-4828-907D-D0C616EBB6A3}"/>
              </a:ext>
            </a:extLst>
          </p:cNvPr>
          <p:cNvSpPr txBox="1"/>
          <p:nvPr/>
        </p:nvSpPr>
        <p:spPr>
          <a:xfrm>
            <a:off x="553329" y="76200"/>
            <a:ext cx="7696200" cy="584775"/>
          </a:xfrm>
          <a:prstGeom prst="rect">
            <a:avLst/>
          </a:prstGeom>
          <a:noFill/>
        </p:spPr>
        <p:txBody>
          <a:bodyPr wrap="square">
            <a:spAutoFit/>
          </a:bodyPr>
          <a:lstStyle/>
          <a:p>
            <a:pPr marL="285750" indent="-285750" algn="ctr">
              <a:buFont typeface="Wingdings" pitchFamily="2" charset="2"/>
              <a:buChar char="v"/>
            </a:pPr>
            <a:r>
              <a:rPr lang="en-IN" sz="3200" b="1" i="0" u="none" strike="noStrike" baseline="0" dirty="0">
                <a:solidFill>
                  <a:srgbClr val="0000FF"/>
                </a:solidFill>
                <a:latin typeface="Times New Roman" pitchFamily="18" charset="0"/>
                <a:cs typeface="Times New Roman" pitchFamily="18" charset="0"/>
              </a:rPr>
              <a:t>Environmental Impact Assessment</a:t>
            </a:r>
            <a:endParaRPr lang="en-IN" sz="3200"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100067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769FE-DE47-4460-92A4-60ED741D2501}"/>
              </a:ext>
            </a:extLst>
          </p:cNvPr>
          <p:cNvSpPr>
            <a:spLocks noGrp="1"/>
          </p:cNvSpPr>
          <p:nvPr>
            <p:ph idx="1"/>
          </p:nvPr>
        </p:nvSpPr>
        <p:spPr>
          <a:xfrm>
            <a:off x="609600" y="763301"/>
            <a:ext cx="8229600" cy="5159061"/>
          </a:xfrm>
        </p:spPr>
        <p:txBody>
          <a:bodyPr>
            <a:noAutofit/>
          </a:bodyPr>
          <a:lstStyle/>
          <a:p>
            <a:r>
              <a:rPr lang="en-US" sz="2800" dirty="0">
                <a:latin typeface="Times New Roman" pitchFamily="18" charset="0"/>
                <a:cs typeface="Times New Roman" pitchFamily="18" charset="0"/>
              </a:rPr>
              <a:t>A detailed study of prevailing environmental conditions in and around the study area is required to be carried out, before starting any project.</a:t>
            </a:r>
          </a:p>
          <a:p>
            <a:r>
              <a:rPr lang="en-US" sz="2800" dirty="0">
                <a:solidFill>
                  <a:srgbClr val="AC0498"/>
                </a:solidFill>
                <a:latin typeface="Times New Roman" pitchFamily="18" charset="0"/>
                <a:cs typeface="Times New Roman" pitchFamily="18" charset="0"/>
              </a:rPr>
              <a:t>All the parameters such as physical (water, air, land </a:t>
            </a:r>
            <a:r>
              <a:rPr lang="en-US" sz="2800" dirty="0" err="1">
                <a:solidFill>
                  <a:srgbClr val="AC0498"/>
                </a:solidFill>
                <a:latin typeface="Times New Roman" pitchFamily="18" charset="0"/>
                <a:cs typeface="Times New Roman" pitchFamily="18" charset="0"/>
              </a:rPr>
              <a:t>etc</a:t>
            </a:r>
            <a:r>
              <a:rPr lang="en-US" sz="2800" dirty="0">
                <a:solidFill>
                  <a:srgbClr val="AC0498"/>
                </a:solidFill>
                <a:latin typeface="Times New Roman" pitchFamily="18" charset="0"/>
                <a:cs typeface="Times New Roman" pitchFamily="18" charset="0"/>
              </a:rPr>
              <a:t>;) and social environment (economical conditions, employment status, cultural &amp; historical importance etc.) should be studied in detail.</a:t>
            </a:r>
          </a:p>
          <a:p>
            <a:r>
              <a:rPr lang="en-US" sz="2800" dirty="0">
                <a:solidFill>
                  <a:srgbClr val="0000FF"/>
                </a:solidFill>
                <a:latin typeface="Times New Roman" pitchFamily="18" charset="0"/>
                <a:cs typeface="Times New Roman" pitchFamily="18" charset="0"/>
              </a:rPr>
              <a:t>It shall be specifically noted that, whatever may be the benefits of the project, the present environmental conditions and quality of life shall not get disturbed due to the project under consideration.</a:t>
            </a:r>
            <a:endParaRPr lang="en-IN" sz="2800" dirty="0">
              <a:solidFill>
                <a:srgbClr val="0000FF"/>
              </a:solidFill>
              <a:latin typeface="Times New Roman" pitchFamily="18" charset="0"/>
              <a:cs typeface="Times New Roman" pitchFamily="18" charset="0"/>
            </a:endParaRPr>
          </a:p>
        </p:txBody>
      </p:sp>
      <p:sp>
        <p:nvSpPr>
          <p:cNvPr id="4" name="Rectangle 3"/>
          <p:cNvSpPr/>
          <p:nvPr/>
        </p:nvSpPr>
        <p:spPr>
          <a:xfrm>
            <a:off x="304800" y="152400"/>
            <a:ext cx="8305800" cy="584775"/>
          </a:xfrm>
          <a:prstGeom prst="rect">
            <a:avLst/>
          </a:prstGeom>
        </p:spPr>
        <p:txBody>
          <a:bodyPr wrap="square">
            <a:spAutoFit/>
          </a:bodyPr>
          <a:lstStyle/>
          <a:p>
            <a:pPr algn="ctr"/>
            <a:r>
              <a:rPr lang="en-US" sz="3200" b="1" dirty="0">
                <a:solidFill>
                  <a:srgbClr val="C00000"/>
                </a:solidFill>
                <a:latin typeface="Times New Roman" pitchFamily="18" charset="0"/>
                <a:cs typeface="Times New Roman" pitchFamily="18" charset="0"/>
              </a:rPr>
              <a:t>1</a:t>
            </a:r>
            <a:r>
              <a:rPr lang="en-US" sz="3200" b="1" dirty="0">
                <a:solidFill>
                  <a:srgbClr val="C00000"/>
                </a:solidFill>
                <a:latin typeface="Arial" panose="020B0604020202020204" pitchFamily="34" charset="0"/>
              </a:rPr>
              <a:t>. </a:t>
            </a:r>
            <a:r>
              <a:rPr lang="en-US" sz="3200" b="1" dirty="0">
                <a:solidFill>
                  <a:srgbClr val="C00000"/>
                </a:solidFill>
                <a:latin typeface="Times New Roman" panose="02020603050405020304" pitchFamily="18" charset="0"/>
              </a:rPr>
              <a:t>Status of existing environmental conditions</a:t>
            </a:r>
          </a:p>
        </p:txBody>
      </p:sp>
    </p:spTree>
    <p:extLst>
      <p:ext uri="{BB962C8B-B14F-4D97-AF65-F5344CB8AC3E}">
        <p14:creationId xmlns:p14="http://schemas.microsoft.com/office/powerpoint/2010/main" val="125317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769FE-DE47-4460-92A4-60ED741D2501}"/>
              </a:ext>
            </a:extLst>
          </p:cNvPr>
          <p:cNvSpPr>
            <a:spLocks noGrp="1"/>
          </p:cNvSpPr>
          <p:nvPr>
            <p:ph idx="1"/>
          </p:nvPr>
        </p:nvSpPr>
        <p:spPr>
          <a:xfrm>
            <a:off x="513346" y="751820"/>
            <a:ext cx="8229600" cy="5496580"/>
          </a:xfrm>
        </p:spPr>
        <p:txBody>
          <a:bodyPr>
            <a:noAutofit/>
          </a:bodyPr>
          <a:lstStyle/>
          <a:p>
            <a:r>
              <a:rPr lang="en-US" sz="2800" dirty="0">
                <a:latin typeface="Times New Roman" pitchFamily="18" charset="0"/>
                <a:cs typeface="Times New Roman" pitchFamily="18" charset="0"/>
              </a:rPr>
              <a:t>For any project, there are various activities involved right from its conceptualization to completion.</a:t>
            </a:r>
          </a:p>
          <a:p>
            <a:r>
              <a:rPr lang="en-US" sz="2800" dirty="0">
                <a:solidFill>
                  <a:srgbClr val="AC0498"/>
                </a:solidFill>
                <a:latin typeface="Times New Roman" pitchFamily="18" charset="0"/>
                <a:cs typeface="Times New Roman" pitchFamily="18" charset="0"/>
              </a:rPr>
              <a:t>Even in a manufacturing industry, during the manufacturing of any product, understating the process details including raw material requirement, waste generation from different sources needs to be understood completely before carrying out an EIA.</a:t>
            </a:r>
          </a:p>
          <a:p>
            <a:r>
              <a:rPr lang="en-US" sz="2800" dirty="0">
                <a:solidFill>
                  <a:srgbClr val="0000FF"/>
                </a:solidFill>
                <a:latin typeface="Times New Roman" pitchFamily="18" charset="0"/>
                <a:cs typeface="Times New Roman" pitchFamily="18" charset="0"/>
              </a:rPr>
              <a:t>In case of mega projects like dams or road projects, sometimes alternative sites are suggested as the project activities for such projects like noise during construction or due to traffic movement may disturb the species in the nearby forest reserves .</a:t>
            </a:r>
            <a:endParaRPr lang="en-IN" sz="2800" dirty="0">
              <a:solidFill>
                <a:srgbClr val="0000FF"/>
              </a:solidFill>
              <a:latin typeface="Times New Roman" pitchFamily="18" charset="0"/>
              <a:cs typeface="Times New Roman" pitchFamily="18" charset="0"/>
            </a:endParaRPr>
          </a:p>
        </p:txBody>
      </p:sp>
      <p:sp>
        <p:nvSpPr>
          <p:cNvPr id="4" name="Rectangle 3"/>
          <p:cNvSpPr/>
          <p:nvPr/>
        </p:nvSpPr>
        <p:spPr>
          <a:xfrm>
            <a:off x="304800" y="152400"/>
            <a:ext cx="8458199" cy="584775"/>
          </a:xfrm>
          <a:prstGeom prst="rect">
            <a:avLst/>
          </a:prstGeom>
        </p:spPr>
        <p:txBody>
          <a:bodyPr wrap="square">
            <a:spAutoFit/>
          </a:bodyPr>
          <a:lstStyle/>
          <a:p>
            <a:pPr algn="ctr"/>
            <a:r>
              <a:rPr lang="en-US" sz="3200" b="1" dirty="0">
                <a:solidFill>
                  <a:srgbClr val="C00000"/>
                </a:solidFill>
                <a:latin typeface="Times New Roman" panose="02020603050405020304" pitchFamily="18" charset="0"/>
              </a:rPr>
              <a:t>2. Study of project activities</a:t>
            </a:r>
          </a:p>
        </p:txBody>
      </p:sp>
    </p:spTree>
    <p:extLst>
      <p:ext uri="{BB962C8B-B14F-4D97-AF65-F5344CB8AC3E}">
        <p14:creationId xmlns:p14="http://schemas.microsoft.com/office/powerpoint/2010/main" val="3587450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770" y="867625"/>
            <a:ext cx="8229600" cy="5761775"/>
          </a:xfrm>
        </p:spPr>
        <p:txBody>
          <a:bodyPr>
            <a:noAutofit/>
          </a:bodyPr>
          <a:lstStyle/>
          <a:p>
            <a:r>
              <a:rPr lang="en-US" sz="2900" dirty="0">
                <a:latin typeface="Times New Roman" pitchFamily="18" charset="0"/>
                <a:cs typeface="Times New Roman" pitchFamily="18" charset="0"/>
              </a:rPr>
              <a:t>On completion of some project, it is likely that the project will have adverse impacts on the environment either due to construction or during running of the industry .</a:t>
            </a:r>
          </a:p>
          <a:p>
            <a:endParaRPr lang="en-US" sz="1200" dirty="0">
              <a:latin typeface="Times New Roman" pitchFamily="18" charset="0"/>
              <a:cs typeface="Times New Roman" pitchFamily="18" charset="0"/>
            </a:endParaRPr>
          </a:p>
          <a:p>
            <a:r>
              <a:rPr lang="en-US" sz="2900" dirty="0">
                <a:solidFill>
                  <a:srgbClr val="009E47"/>
                </a:solidFill>
                <a:latin typeface="Times New Roman" pitchFamily="18" charset="0"/>
                <a:cs typeface="Times New Roman" pitchFamily="18" charset="0"/>
              </a:rPr>
              <a:t>The waste discharged in the Environment from a particular industry such as a sugar industry, may have harmful elements in it.</a:t>
            </a:r>
          </a:p>
          <a:p>
            <a:endParaRPr lang="en-US" sz="1100" dirty="0">
              <a:latin typeface="Times New Roman" pitchFamily="18" charset="0"/>
              <a:cs typeface="Times New Roman" pitchFamily="18" charset="0"/>
            </a:endParaRPr>
          </a:p>
          <a:p>
            <a:r>
              <a:rPr lang="en-US" sz="2900" dirty="0">
                <a:solidFill>
                  <a:srgbClr val="0000FF"/>
                </a:solidFill>
                <a:latin typeface="Times New Roman" pitchFamily="18" charset="0"/>
                <a:cs typeface="Times New Roman" pitchFamily="18" charset="0"/>
              </a:rPr>
              <a:t>Hence proper measures to </a:t>
            </a:r>
            <a:r>
              <a:rPr lang="en-US" sz="2900" b="1" i="1" dirty="0">
                <a:solidFill>
                  <a:srgbClr val="0000FF"/>
                </a:solidFill>
                <a:latin typeface="Times New Roman" pitchFamily="18" charset="0"/>
                <a:cs typeface="Times New Roman" pitchFamily="18" charset="0"/>
              </a:rPr>
              <a:t>curb pollution </a:t>
            </a:r>
            <a:r>
              <a:rPr lang="en-US" sz="2900" dirty="0">
                <a:solidFill>
                  <a:srgbClr val="0000FF"/>
                </a:solidFill>
                <a:latin typeface="Times New Roman" pitchFamily="18" charset="0"/>
                <a:cs typeface="Times New Roman" pitchFamily="18" charset="0"/>
              </a:rPr>
              <a:t>from such industries should appear in an EIA report. This will help to reduce the damage to the environment.</a:t>
            </a:r>
          </a:p>
        </p:txBody>
      </p:sp>
      <p:sp>
        <p:nvSpPr>
          <p:cNvPr id="4" name="Rectangle 3"/>
          <p:cNvSpPr/>
          <p:nvPr/>
        </p:nvSpPr>
        <p:spPr>
          <a:xfrm>
            <a:off x="381000" y="76200"/>
            <a:ext cx="8382000" cy="584775"/>
          </a:xfrm>
          <a:prstGeom prst="rect">
            <a:avLst/>
          </a:prstGeom>
        </p:spPr>
        <p:txBody>
          <a:bodyPr wrap="square">
            <a:spAutoFit/>
          </a:bodyPr>
          <a:lstStyle/>
          <a:p>
            <a:pPr algn="ctr"/>
            <a:r>
              <a:rPr lang="en-US" sz="3200" b="1" dirty="0">
                <a:solidFill>
                  <a:srgbClr val="C00000"/>
                </a:solidFill>
                <a:latin typeface="Times New Roman" panose="02020603050405020304" pitchFamily="18" charset="0"/>
              </a:rPr>
              <a:t>3. Suggestions to minimize adverse effects</a:t>
            </a:r>
          </a:p>
        </p:txBody>
      </p:sp>
    </p:spTree>
    <p:extLst>
      <p:ext uri="{BB962C8B-B14F-4D97-AF65-F5344CB8AC3E}">
        <p14:creationId xmlns:p14="http://schemas.microsoft.com/office/powerpoint/2010/main" val="1531516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7432"/>
            <a:ext cx="8229600" cy="5859568"/>
          </a:xfrm>
        </p:spPr>
        <p:txBody>
          <a:bodyPr>
            <a:noAutofit/>
          </a:bodyPr>
          <a:lstStyle/>
          <a:p>
            <a:r>
              <a:rPr lang="en-US" sz="2800" dirty="0">
                <a:latin typeface="Times New Roman" pitchFamily="18" charset="0"/>
                <a:cs typeface="Times New Roman" pitchFamily="18" charset="0"/>
              </a:rPr>
              <a:t>Pollution prevention is not a difficult task these days. Many techniques are available for reducing all types of pollutions such as pollution of Air, Water, Land etc.</a:t>
            </a:r>
          </a:p>
          <a:p>
            <a:endParaRPr lang="en-US" sz="900" dirty="0">
              <a:latin typeface="Times New Roman" pitchFamily="18" charset="0"/>
              <a:cs typeface="Times New Roman" pitchFamily="18" charset="0"/>
            </a:endParaRPr>
          </a:p>
          <a:p>
            <a:r>
              <a:rPr lang="en-US" sz="2800" dirty="0">
                <a:solidFill>
                  <a:srgbClr val="AC0498"/>
                </a:solidFill>
                <a:latin typeface="Times New Roman" pitchFamily="18" charset="0"/>
                <a:cs typeface="Times New Roman" pitchFamily="18" charset="0"/>
              </a:rPr>
              <a:t>The treatment methodologies should be incorporated in the project management itself. This will help to curb the pollution to a great extent.</a:t>
            </a:r>
          </a:p>
          <a:p>
            <a:endParaRPr lang="en-US" sz="900" dirty="0">
              <a:latin typeface="Times New Roman" pitchFamily="18" charset="0"/>
              <a:cs typeface="Times New Roman" pitchFamily="18" charset="0"/>
            </a:endParaRPr>
          </a:p>
          <a:p>
            <a:r>
              <a:rPr lang="en-US" sz="2800" dirty="0">
                <a:solidFill>
                  <a:srgbClr val="0000FF"/>
                </a:solidFill>
                <a:latin typeface="Times New Roman" pitchFamily="18" charset="0"/>
                <a:cs typeface="Times New Roman" pitchFamily="18" charset="0"/>
              </a:rPr>
              <a:t>It is very easy to assess the likely adverse impacts or the damages to the environment due to the project under consideration, once the treatment technologies are incorporated in the Environment Management Plan (EMP) of the Project under consideration.</a:t>
            </a:r>
          </a:p>
        </p:txBody>
      </p:sp>
      <p:sp>
        <p:nvSpPr>
          <p:cNvPr id="4" name="Rectangle 3"/>
          <p:cNvSpPr/>
          <p:nvPr/>
        </p:nvSpPr>
        <p:spPr>
          <a:xfrm>
            <a:off x="457200" y="32657"/>
            <a:ext cx="8229600" cy="584775"/>
          </a:xfrm>
          <a:prstGeom prst="rect">
            <a:avLst/>
          </a:prstGeom>
        </p:spPr>
        <p:txBody>
          <a:bodyPr wrap="square">
            <a:spAutoFit/>
          </a:bodyPr>
          <a:lstStyle/>
          <a:p>
            <a:pPr algn="ctr"/>
            <a:r>
              <a:rPr lang="en-IN" sz="3200" b="1" dirty="0">
                <a:solidFill>
                  <a:srgbClr val="C00000"/>
                </a:solidFill>
                <a:latin typeface="Times New Roman" panose="02020603050405020304" pitchFamily="18" charset="0"/>
              </a:rPr>
              <a:t>4. Pollution abatement</a:t>
            </a:r>
          </a:p>
        </p:txBody>
      </p:sp>
    </p:spTree>
    <p:extLst>
      <p:ext uri="{BB962C8B-B14F-4D97-AF65-F5344CB8AC3E}">
        <p14:creationId xmlns:p14="http://schemas.microsoft.com/office/powerpoint/2010/main" val="3654633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916" y="591303"/>
            <a:ext cx="8686800" cy="5961897"/>
          </a:xfrm>
        </p:spPr>
        <p:txBody>
          <a:bodyPr>
            <a:noAutofit/>
          </a:bodyPr>
          <a:lstStyle/>
          <a:p>
            <a:r>
              <a:rPr lang="en-US" sz="2000" dirty="0">
                <a:latin typeface="Times New Roman" pitchFamily="18" charset="0"/>
                <a:cs typeface="Times New Roman" pitchFamily="18" charset="0"/>
              </a:rPr>
              <a:t>In almost all projects, there will be some or the other adverse impacts· There can be short term or long term effects of a project which are reversible or irreversible.</a:t>
            </a:r>
          </a:p>
          <a:p>
            <a:r>
              <a:rPr lang="en-US" sz="2000" dirty="0">
                <a:solidFill>
                  <a:srgbClr val="009E47"/>
                </a:solidFill>
                <a:latin typeface="Times New Roman" pitchFamily="18" charset="0"/>
                <a:cs typeface="Times New Roman" pitchFamily="18" charset="0"/>
              </a:rPr>
              <a:t>Effects may be restricted to local scale (e.g. surrounding area of an Industry or may have effects on global scale, such as emission of Green House Gases.</a:t>
            </a:r>
          </a:p>
          <a:p>
            <a:r>
              <a:rPr lang="en-US" sz="2000" dirty="0">
                <a:solidFill>
                  <a:srgbClr val="FF0066"/>
                </a:solidFill>
                <a:latin typeface="Times New Roman" pitchFamily="18" charset="0"/>
                <a:cs typeface="Times New Roman" pitchFamily="18" charset="0"/>
              </a:rPr>
              <a:t>Quantifying the damages is also an important task for predicting the likely impacts.</a:t>
            </a:r>
          </a:p>
          <a:p>
            <a:r>
              <a:rPr lang="en-US" sz="2000" dirty="0">
                <a:solidFill>
                  <a:srgbClr val="AC0498"/>
                </a:solidFill>
                <a:latin typeface="Times New Roman" pitchFamily="18" charset="0"/>
                <a:cs typeface="Times New Roman" pitchFamily="18" charset="0"/>
              </a:rPr>
              <a:t>The intensity and duration of exposure of a particular pollutant are equally important for establishing the damage.</a:t>
            </a:r>
          </a:p>
          <a:p>
            <a:r>
              <a:rPr lang="en-US" sz="2000" dirty="0">
                <a:solidFill>
                  <a:srgbClr val="0000FF"/>
                </a:solidFill>
                <a:latin typeface="Times New Roman" pitchFamily="18" charset="0"/>
                <a:cs typeface="Times New Roman" pitchFamily="18" charset="0"/>
              </a:rPr>
              <a:t>For example, exposure to vehicular pollution even for a small duration, increases the level of Carbon Monoxide (CO). It reacts with blood to form </a:t>
            </a:r>
            <a:r>
              <a:rPr lang="en-US" sz="2000" dirty="0" err="1">
                <a:solidFill>
                  <a:srgbClr val="0000FF"/>
                </a:solidFill>
                <a:latin typeface="Times New Roman" pitchFamily="18" charset="0"/>
                <a:cs typeface="Times New Roman" pitchFamily="18" charset="0"/>
              </a:rPr>
              <a:t>COHb</a:t>
            </a:r>
            <a:r>
              <a:rPr lang="en-US" sz="2000" dirty="0">
                <a:solidFill>
                  <a:srgbClr val="0000FF"/>
                </a:solidFill>
                <a:latin typeface="Times New Roman" pitchFamily="18" charset="0"/>
                <a:cs typeface="Times New Roman" pitchFamily="18" charset="0"/>
              </a:rPr>
              <a:t> i.e. </a:t>
            </a:r>
            <a:r>
              <a:rPr lang="en-US" sz="2000" dirty="0" err="1">
                <a:solidFill>
                  <a:srgbClr val="0000FF"/>
                </a:solidFill>
                <a:latin typeface="Times New Roman" pitchFamily="18" charset="0"/>
                <a:cs typeface="Times New Roman" pitchFamily="18" charset="0"/>
              </a:rPr>
              <a:t>Carboxy</a:t>
            </a:r>
            <a:r>
              <a:rPr lang="en-US" sz="2000" dirty="0">
                <a:solidFill>
                  <a:srgbClr val="0000FF"/>
                </a:solidFill>
                <a:latin typeface="Times New Roman" pitchFamily="18" charset="0"/>
                <a:cs typeface="Times New Roman" pitchFamily="18" charset="0"/>
              </a:rPr>
              <a:t> Hemoglobin. However , this is a reversible reaction and hence, after some time again CO gets removed from the blood.</a:t>
            </a:r>
          </a:p>
          <a:p>
            <a:r>
              <a:rPr lang="en-US" sz="2000" dirty="0">
                <a:solidFill>
                  <a:srgbClr val="C00000"/>
                </a:solidFill>
                <a:latin typeface="Times New Roman" pitchFamily="18" charset="0"/>
                <a:cs typeface="Times New Roman" pitchFamily="18" charset="0"/>
              </a:rPr>
              <a:t>On the other hand, some toxic elements such as lead may not show any immediate ill-effects but may get accumulated in blood over a longer period causing some permanent damages.</a:t>
            </a:r>
          </a:p>
          <a:p>
            <a:r>
              <a:rPr lang="en-US" sz="2000" dirty="0">
                <a:solidFill>
                  <a:schemeClr val="accent2">
                    <a:lumMod val="50000"/>
                  </a:schemeClr>
                </a:solidFill>
                <a:latin typeface="Times New Roman" pitchFamily="18" charset="0"/>
                <a:cs typeface="Times New Roman" pitchFamily="18" charset="0"/>
              </a:rPr>
              <a:t>The likely damages due to a project are also required to be categorized as significant or insignificant and primary (direct) or secondary (indirect).</a:t>
            </a:r>
          </a:p>
        </p:txBody>
      </p:sp>
      <p:sp>
        <p:nvSpPr>
          <p:cNvPr id="4" name="Rectangle 3"/>
          <p:cNvSpPr/>
          <p:nvPr/>
        </p:nvSpPr>
        <p:spPr>
          <a:xfrm>
            <a:off x="395416" y="6528"/>
            <a:ext cx="8305800" cy="584775"/>
          </a:xfrm>
          <a:prstGeom prst="rect">
            <a:avLst/>
          </a:prstGeom>
        </p:spPr>
        <p:txBody>
          <a:bodyPr wrap="square">
            <a:spAutoFit/>
          </a:bodyPr>
          <a:lstStyle/>
          <a:p>
            <a:pPr algn="ctr"/>
            <a:r>
              <a:rPr lang="en-IN" sz="3200" b="1" dirty="0">
                <a:solidFill>
                  <a:srgbClr val="C00000"/>
                </a:solidFill>
                <a:latin typeface="Times New Roman" panose="02020603050405020304" pitchFamily="18" charset="0"/>
              </a:rPr>
              <a:t>5. Identifying damages</a:t>
            </a:r>
          </a:p>
        </p:txBody>
      </p:sp>
    </p:spTree>
    <p:extLst>
      <p:ext uri="{BB962C8B-B14F-4D97-AF65-F5344CB8AC3E}">
        <p14:creationId xmlns:p14="http://schemas.microsoft.com/office/powerpoint/2010/main" val="1803470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Energy Scenario</a:t>
            </a:r>
            <a:endParaRPr lang="en-US" sz="32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609600"/>
            <a:ext cx="8229600" cy="5867400"/>
          </a:xfrm>
        </p:spPr>
        <p:txBody>
          <a:bodyPr>
            <a:noAutofit/>
          </a:bodyPr>
          <a:lstStyle/>
          <a:p>
            <a:pPr>
              <a:buFont typeface="Wingdings" pitchFamily="2" charset="2"/>
              <a:buChar char="Ø"/>
            </a:pPr>
            <a:r>
              <a:rPr lang="en-US" sz="2400" dirty="0">
                <a:latin typeface="Times New Roman" pitchFamily="18" charset="0"/>
                <a:cs typeface="Times New Roman" pitchFamily="18" charset="0"/>
              </a:rPr>
              <a:t>Energy has prime importance for the economic development of any country.</a:t>
            </a:r>
          </a:p>
          <a:p>
            <a:pPr>
              <a:buFont typeface="Wingdings" pitchFamily="2" charset="2"/>
              <a:buChar char="Ø"/>
            </a:pPr>
            <a:r>
              <a:rPr lang="en-US" sz="2400" dirty="0">
                <a:latin typeface="Times New Roman" pitchFamily="18" charset="0"/>
                <a:cs typeface="Times New Roman" pitchFamily="18" charset="0"/>
              </a:rPr>
              <a:t>Classification of Energy</a:t>
            </a:r>
          </a:p>
          <a:p>
            <a:pPr marL="0" indent="0">
              <a:spcBef>
                <a:spcPts val="0"/>
              </a:spcBef>
              <a:buNone/>
            </a:pPr>
            <a:r>
              <a:rPr lang="en-US" sz="2400" dirty="0">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1. Primary and secondary energy.</a:t>
            </a:r>
          </a:p>
          <a:p>
            <a:pPr marL="0" indent="0">
              <a:spcBef>
                <a:spcPts val="0"/>
              </a:spcBef>
              <a:buNone/>
            </a:pPr>
            <a:r>
              <a:rPr lang="fr-FR" sz="2400" b="1" dirty="0">
                <a:latin typeface="Times New Roman" pitchFamily="18" charset="0"/>
                <a:cs typeface="Times New Roman" pitchFamily="18" charset="0"/>
              </a:rPr>
              <a:t>	</a:t>
            </a:r>
            <a:r>
              <a:rPr lang="fr-FR" sz="2400" b="1" dirty="0">
                <a:solidFill>
                  <a:srgbClr val="AC0498"/>
                </a:solidFill>
                <a:latin typeface="Times New Roman" pitchFamily="18" charset="0"/>
                <a:cs typeface="Times New Roman" pitchFamily="18" charset="0"/>
              </a:rPr>
              <a:t>2. Commercial and non commercial </a:t>
            </a:r>
            <a:r>
              <a:rPr lang="en-US" sz="2400" b="1" dirty="0">
                <a:solidFill>
                  <a:srgbClr val="AC0498"/>
                </a:solidFill>
                <a:latin typeface="Times New Roman" pitchFamily="18" charset="0"/>
                <a:cs typeface="Times New Roman" pitchFamily="18" charset="0"/>
              </a:rPr>
              <a:t>energy.</a:t>
            </a:r>
          </a:p>
          <a:p>
            <a:pPr marL="0" indent="0">
              <a:spcBef>
                <a:spcPts val="0"/>
              </a:spcBef>
              <a:buNone/>
            </a:pPr>
            <a:r>
              <a:rPr lang="en-US" sz="2400" b="1" dirty="0">
                <a:latin typeface="Times New Roman" pitchFamily="18" charset="0"/>
                <a:cs typeface="Times New Roman" pitchFamily="18" charset="0"/>
              </a:rPr>
              <a:t>	</a:t>
            </a:r>
            <a:r>
              <a:rPr lang="en-US" sz="2400" b="1" dirty="0">
                <a:solidFill>
                  <a:schemeClr val="accent6">
                    <a:lumMod val="50000"/>
                  </a:schemeClr>
                </a:solidFill>
                <a:latin typeface="Times New Roman" pitchFamily="18" charset="0"/>
                <a:cs typeface="Times New Roman" pitchFamily="18" charset="0"/>
              </a:rPr>
              <a:t>3. Renewable and Non-Renewable energy.</a:t>
            </a:r>
          </a:p>
          <a:p>
            <a:pPr marL="0" indent="0">
              <a:buNone/>
            </a:pPr>
            <a:r>
              <a:rPr lang="en-US" sz="2400" b="1" dirty="0">
                <a:solidFill>
                  <a:srgbClr val="FF0000"/>
                </a:solidFill>
                <a:latin typeface="Times New Roman" pitchFamily="18" charset="0"/>
                <a:cs typeface="Times New Roman" pitchFamily="18" charset="0"/>
                <a:sym typeface="Wingdings" pitchFamily="2" charset="2"/>
              </a:rPr>
              <a:t></a:t>
            </a:r>
            <a:r>
              <a:rPr lang="en-US" sz="2400" b="1" dirty="0">
                <a:solidFill>
                  <a:srgbClr val="FF0000"/>
                </a:solidFill>
                <a:latin typeface="Times New Roman" pitchFamily="18" charset="0"/>
                <a:cs typeface="Times New Roman" pitchFamily="18" charset="0"/>
              </a:rPr>
              <a:t>1. Primary and secondary energy:</a:t>
            </a:r>
          </a:p>
          <a:p>
            <a:pPr>
              <a:buFont typeface="Wingdings" pitchFamily="2" charset="2"/>
              <a:buChar char="ü"/>
            </a:pPr>
            <a:r>
              <a:rPr lang="en-US" sz="2400" b="1" i="1" dirty="0">
                <a:solidFill>
                  <a:srgbClr val="0000FF"/>
                </a:solidFill>
                <a:latin typeface="Times New Roman" pitchFamily="18" charset="0"/>
                <a:cs typeface="Times New Roman" pitchFamily="18" charset="0"/>
              </a:rPr>
              <a:t>Primary energy sources:</a:t>
            </a:r>
            <a:r>
              <a:rPr lang="en-US" sz="2400" i="1" dirty="0">
                <a:solidFill>
                  <a:srgbClr val="0000FF"/>
                </a:solidFill>
                <a:latin typeface="Times New Roman" pitchFamily="18" charset="0"/>
                <a:cs typeface="Times New Roman" pitchFamily="18" charset="0"/>
              </a:rPr>
              <a:t> </a:t>
            </a:r>
            <a:r>
              <a:rPr lang="en-US" sz="2400" dirty="0">
                <a:latin typeface="Times New Roman" pitchFamily="18" charset="0"/>
                <a:cs typeface="Times New Roman" pitchFamily="18" charset="0"/>
              </a:rPr>
              <a:t>are found or stored in nature. Common primary energy sources are coal, oil, natural gas, and biomass (such as wood), nuclear energy from radioactive substances, thermal energy stored in earth's interior and potential energy due to earth's gravity.</a:t>
            </a:r>
          </a:p>
          <a:p>
            <a:pPr>
              <a:buFont typeface="Wingdings" pitchFamily="2" charset="2"/>
              <a:buChar char="ü"/>
            </a:pPr>
            <a:r>
              <a:rPr lang="en-US" sz="2400" b="1" i="1" dirty="0">
                <a:solidFill>
                  <a:srgbClr val="0000FF"/>
                </a:solidFill>
                <a:latin typeface="Times New Roman" pitchFamily="18" charset="0"/>
                <a:cs typeface="Times New Roman" pitchFamily="18" charset="0"/>
              </a:rPr>
              <a:t>Secondary energy sources: </a:t>
            </a:r>
            <a:r>
              <a:rPr lang="en-US" sz="2400" dirty="0">
                <a:latin typeface="Times New Roman" pitchFamily="18" charset="0"/>
                <a:cs typeface="Times New Roman" pitchFamily="18" charset="0"/>
              </a:rPr>
              <a:t>Gasoline liquid, fuel oil, biofuels, Electricity, Hydrogen, Heat, compressed air, microwave radiation.</a:t>
            </a:r>
          </a:p>
        </p:txBody>
      </p:sp>
    </p:spTree>
    <p:extLst>
      <p:ext uri="{BB962C8B-B14F-4D97-AF65-F5344CB8AC3E}">
        <p14:creationId xmlns:p14="http://schemas.microsoft.com/office/powerpoint/2010/main" val="142135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Autofit/>
          </a:bodyPr>
          <a:lstStyle/>
          <a:p>
            <a:pPr marL="457200" indent="-457200">
              <a:buFont typeface="Wingdings" pitchFamily="2" charset="2"/>
              <a:buChar char="v"/>
            </a:pPr>
            <a:r>
              <a:rPr lang="en-US" sz="3200" b="1" dirty="0">
                <a:solidFill>
                  <a:srgbClr val="0000FF"/>
                </a:solidFill>
              </a:rPr>
              <a:t>Main Features of environment</a:t>
            </a:r>
          </a:p>
        </p:txBody>
      </p:sp>
      <p:sp>
        <p:nvSpPr>
          <p:cNvPr id="3" name="Content Placeholder 2"/>
          <p:cNvSpPr>
            <a:spLocks noGrp="1"/>
          </p:cNvSpPr>
          <p:nvPr>
            <p:ph idx="1"/>
          </p:nvPr>
        </p:nvSpPr>
        <p:spPr>
          <a:xfrm>
            <a:off x="457200" y="685800"/>
            <a:ext cx="8382000" cy="5943600"/>
          </a:xfrm>
        </p:spPr>
        <p:txBody>
          <a:bodyPr>
            <a:noAutofit/>
          </a:bodyPr>
          <a:lstStyle/>
          <a:p>
            <a:r>
              <a:rPr lang="en-US" sz="2800" b="1" dirty="0"/>
              <a:t>Environment comprises basically of living organisms </a:t>
            </a:r>
            <a:r>
              <a:rPr lang="en-US" sz="2800" b="1" dirty="0">
                <a:solidFill>
                  <a:srgbClr val="00B050"/>
                </a:solidFill>
              </a:rPr>
              <a:t>(Biotic Factors) </a:t>
            </a:r>
            <a:r>
              <a:rPr lang="en-US" sz="2800" b="1" dirty="0"/>
              <a:t>&amp; nonliving factors </a:t>
            </a:r>
            <a:r>
              <a:rPr lang="en-US" sz="2800" b="1" dirty="0">
                <a:solidFill>
                  <a:srgbClr val="00B050"/>
                </a:solidFill>
              </a:rPr>
              <a:t>(Abiotic factors) </a:t>
            </a:r>
            <a:r>
              <a:rPr lang="en-US" sz="2800" b="1" dirty="0"/>
              <a:t>&amp; their mutual interaction. </a:t>
            </a:r>
          </a:p>
          <a:p>
            <a:r>
              <a:rPr lang="en-US" sz="2800" b="1" dirty="0">
                <a:solidFill>
                  <a:srgbClr val="AC0498"/>
                </a:solidFill>
              </a:rPr>
              <a:t>If proper balance between them then there is a healthy environment. (e.g. self sustaining ecosystem without the external interferences, especially man).</a:t>
            </a:r>
          </a:p>
          <a:p>
            <a:r>
              <a:rPr lang="en-US" sz="2800" b="1" dirty="0">
                <a:solidFill>
                  <a:srgbClr val="FF0000"/>
                </a:solidFill>
              </a:rPr>
              <a:t>Due to unbalancing between above two factors a formation of Ecology is done, which is a part of environment. (degradation of environment)</a:t>
            </a:r>
          </a:p>
          <a:p>
            <a:r>
              <a:rPr lang="en-US" sz="2800" b="1" dirty="0">
                <a:solidFill>
                  <a:srgbClr val="7030A0"/>
                </a:solidFill>
              </a:rPr>
              <a:t>(Unbalancing – e.g. when an industry discharges its waste in nearby water body, without proper treatment, there is an imbalance leading to degradation of environment &amp; imbalanced ecology)</a:t>
            </a:r>
          </a:p>
        </p:txBody>
      </p:sp>
    </p:spTree>
    <p:extLst>
      <p:ext uri="{BB962C8B-B14F-4D97-AF65-F5344CB8AC3E}">
        <p14:creationId xmlns:p14="http://schemas.microsoft.com/office/powerpoint/2010/main" val="239883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204" y="619944"/>
            <a:ext cx="8229600" cy="5715000"/>
          </a:xfrm>
        </p:spPr>
        <p:txBody>
          <a:bodyPr>
            <a:noAutofit/>
          </a:bodyPr>
          <a:lstStyle/>
          <a:p>
            <a:pPr marL="0" indent="0">
              <a:buNone/>
            </a:pPr>
            <a:r>
              <a:rPr lang="en-US" sz="2800" b="1" dirty="0">
                <a:solidFill>
                  <a:srgbClr val="009E47"/>
                </a:solidFill>
                <a:latin typeface="Times New Roman" pitchFamily="18" charset="0"/>
                <a:cs typeface="Times New Roman" pitchFamily="18" charset="0"/>
              </a:rPr>
              <a:t>(i) Commercial energy</a:t>
            </a:r>
          </a:p>
          <a:p>
            <a:pPr marL="0" indent="0">
              <a:buNone/>
            </a:pPr>
            <a:r>
              <a:rPr lang="en-US" sz="2400" dirty="0">
                <a:latin typeface="Times New Roman" pitchFamily="18" charset="0"/>
                <a:cs typeface="Times New Roman" pitchFamily="18" charset="0"/>
              </a:rPr>
              <a:t>The energy sources which are available in the market for a definite price are called as commercial energy.</a:t>
            </a:r>
          </a:p>
          <a:p>
            <a:pPr marL="0" indent="0">
              <a:buNone/>
            </a:pPr>
            <a:r>
              <a:rPr lang="en-US" sz="2400" dirty="0">
                <a:latin typeface="Times New Roman" pitchFamily="18" charset="0"/>
                <a:cs typeface="Times New Roman" pitchFamily="18" charset="0"/>
              </a:rPr>
              <a:t>Commercial energy forms the basis of industrial, agricultural transport and commercial development in the modern world.</a:t>
            </a:r>
          </a:p>
          <a:p>
            <a:pPr marL="0" indent="0">
              <a:buNone/>
            </a:pPr>
            <a:r>
              <a:rPr lang="en-US" sz="2400" b="1" dirty="0">
                <a:solidFill>
                  <a:srgbClr val="0000FF"/>
                </a:solidFill>
                <a:latin typeface="Times New Roman" pitchFamily="18" charset="0"/>
                <a:cs typeface="Times New Roman" pitchFamily="18" charset="0"/>
              </a:rPr>
              <a:t>Examples : Electricity, lignite, coal, oil, natural gas etc.</a:t>
            </a:r>
          </a:p>
          <a:p>
            <a:pPr marL="0" indent="0">
              <a:buNone/>
            </a:pPr>
            <a:r>
              <a:rPr lang="en-US" sz="2800" b="1" dirty="0">
                <a:solidFill>
                  <a:srgbClr val="009E47"/>
                </a:solidFill>
                <a:latin typeface="Times New Roman" pitchFamily="18" charset="0"/>
                <a:cs typeface="Times New Roman" pitchFamily="18" charset="0"/>
              </a:rPr>
              <a:t>(ii) Non-commercial energy</a:t>
            </a:r>
          </a:p>
          <a:p>
            <a:pPr marL="0" indent="0">
              <a:buNone/>
            </a:pPr>
            <a:r>
              <a:rPr lang="en-US" sz="2400" dirty="0">
                <a:latin typeface="Times New Roman" pitchFamily="18" charset="0"/>
                <a:cs typeface="Times New Roman" pitchFamily="18" charset="0"/>
              </a:rPr>
              <a:t>The energy sources which are available in the commercial market for a price are classified as non-commercial energy.</a:t>
            </a:r>
          </a:p>
          <a:p>
            <a:pPr marL="0" indent="0">
              <a:buNone/>
            </a:pPr>
            <a:r>
              <a:rPr lang="en-US" sz="2400" b="1" dirty="0">
                <a:latin typeface="Times New Roman" pitchFamily="18" charset="0"/>
                <a:cs typeface="Times New Roman" pitchFamily="18" charset="0"/>
              </a:rPr>
              <a:t> </a:t>
            </a:r>
            <a:r>
              <a:rPr lang="en-US" sz="2400" b="1" dirty="0">
                <a:solidFill>
                  <a:srgbClr val="0000FF"/>
                </a:solidFill>
                <a:latin typeface="Times New Roman" pitchFamily="18" charset="0"/>
                <a:cs typeface="Times New Roman" pitchFamily="18" charset="0"/>
              </a:rPr>
              <a:t>Example .: Firewood, agro waste in rural areas, solar energy for water heating, electricity generation, for drying grain, fish &amp; fruits, animal power for transport, </a:t>
            </a:r>
            <a:r>
              <a:rPr lang="en-US" sz="2400" b="1" dirty="0">
                <a:solidFill>
                  <a:srgbClr val="FF0000"/>
                </a:solidFill>
                <a:latin typeface="Times New Roman" pitchFamily="18" charset="0"/>
                <a:cs typeface="Times New Roman" pitchFamily="18" charset="0"/>
              </a:rPr>
              <a:t>threshing</a:t>
            </a:r>
            <a:r>
              <a:rPr lang="en-US" sz="2400" b="1" dirty="0">
                <a:solidFill>
                  <a:srgbClr val="0000FF"/>
                </a:solidFill>
                <a:latin typeface="Times New Roman" pitchFamily="18" charset="0"/>
                <a:cs typeface="Times New Roman" pitchFamily="18" charset="0"/>
              </a:rPr>
              <a:t>, lifting water for irrigation, wind energy for lifting water&amp; electricity generation etc.</a:t>
            </a:r>
          </a:p>
        </p:txBody>
      </p:sp>
      <p:sp>
        <p:nvSpPr>
          <p:cNvPr id="5" name="Rectangle 4"/>
          <p:cNvSpPr/>
          <p:nvPr/>
        </p:nvSpPr>
        <p:spPr>
          <a:xfrm>
            <a:off x="457200" y="35169"/>
            <a:ext cx="8153400" cy="584775"/>
          </a:xfrm>
          <a:prstGeom prst="rect">
            <a:avLst/>
          </a:prstGeom>
        </p:spPr>
        <p:txBody>
          <a:bodyPr wrap="square">
            <a:spAutoFit/>
          </a:bodyPr>
          <a:lstStyle/>
          <a:p>
            <a:pPr algn="ctr"/>
            <a:r>
              <a:rPr lang="fr-FR" sz="3200" b="1" dirty="0">
                <a:solidFill>
                  <a:srgbClr val="AC0498"/>
                </a:solidFill>
                <a:latin typeface="Times New Roman" pitchFamily="18" charset="0"/>
                <a:cs typeface="Times New Roman" pitchFamily="18" charset="0"/>
              </a:rPr>
              <a:t>2. Commercial and non commercial </a:t>
            </a:r>
            <a:r>
              <a:rPr lang="en-US" sz="3200" b="1" dirty="0">
                <a:solidFill>
                  <a:srgbClr val="AC0498"/>
                </a:solidFill>
                <a:latin typeface="Times New Roman" pitchFamily="18" charset="0"/>
                <a:cs typeface="Times New Roman" pitchFamily="18" charset="0"/>
              </a:rPr>
              <a:t>energy.</a:t>
            </a:r>
          </a:p>
        </p:txBody>
      </p:sp>
    </p:spTree>
    <p:extLst>
      <p:ext uri="{BB962C8B-B14F-4D97-AF65-F5344CB8AC3E}">
        <p14:creationId xmlns:p14="http://schemas.microsoft.com/office/powerpoint/2010/main" val="184360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60" y="838200"/>
            <a:ext cx="486614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CEB60C72-B2FE-41D8-A4FE-5F7F13830F03}"/>
              </a:ext>
            </a:extLst>
          </p:cNvPr>
          <p:cNvSpPr txBox="1"/>
          <p:nvPr/>
        </p:nvSpPr>
        <p:spPr>
          <a:xfrm>
            <a:off x="266700" y="152400"/>
            <a:ext cx="8610600" cy="584775"/>
          </a:xfrm>
          <a:prstGeom prst="rect">
            <a:avLst/>
          </a:prstGeom>
          <a:noFill/>
        </p:spPr>
        <p:txBody>
          <a:bodyPr wrap="square">
            <a:spAutoFit/>
          </a:bodyPr>
          <a:lstStyle/>
          <a:p>
            <a:pPr algn="ctr"/>
            <a:r>
              <a:rPr lang="fr-FR" sz="3200" b="1" dirty="0">
                <a:solidFill>
                  <a:srgbClr val="AC0498"/>
                </a:solidFill>
                <a:latin typeface="Times New Roman" pitchFamily="18" charset="0"/>
                <a:cs typeface="Times New Roman" pitchFamily="18" charset="0"/>
              </a:rPr>
              <a:t>Commercial and non commercial </a:t>
            </a:r>
            <a:r>
              <a:rPr lang="en-US" sz="3200" b="1" dirty="0">
                <a:solidFill>
                  <a:srgbClr val="AC0498"/>
                </a:solidFill>
                <a:latin typeface="Times New Roman" pitchFamily="18" charset="0"/>
                <a:cs typeface="Times New Roman" pitchFamily="18" charset="0"/>
              </a:rPr>
              <a:t>energy.</a:t>
            </a:r>
          </a:p>
        </p:txBody>
      </p:sp>
      <p:pic>
        <p:nvPicPr>
          <p:cNvPr id="8" name="Picture 2">
            <a:extLst>
              <a:ext uri="{FF2B5EF4-FFF2-40B4-BE49-F238E27FC236}">
                <a16:creationId xmlns:a16="http://schemas.microsoft.com/office/drawing/2014/main" id="{3293A621-9EB4-40DE-A40C-C3F290C46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2" y="3886200"/>
            <a:ext cx="3778771"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19D2F333-7034-4A33-BCCF-E574CB945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59192"/>
            <a:ext cx="3294970" cy="239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CC21FA47-6F4F-4302-8933-09C661634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661" y="3886200"/>
            <a:ext cx="373142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D243A90D-7D50-4E32-BA77-AB3E9569D9FD}"/>
              </a:ext>
            </a:extLst>
          </p:cNvPr>
          <p:cNvSpPr txBox="1"/>
          <p:nvPr/>
        </p:nvSpPr>
        <p:spPr>
          <a:xfrm>
            <a:off x="5867400" y="697527"/>
            <a:ext cx="1524000" cy="461665"/>
          </a:xfrm>
          <a:prstGeom prst="rect">
            <a:avLst/>
          </a:prstGeom>
          <a:noFill/>
        </p:spPr>
        <p:txBody>
          <a:bodyPr wrap="square">
            <a:spAutoFit/>
          </a:bodyPr>
          <a:lstStyle/>
          <a:p>
            <a:r>
              <a:rPr lang="fr-FR" sz="2400" b="1" dirty="0" err="1">
                <a:solidFill>
                  <a:srgbClr val="FF0000"/>
                </a:solidFill>
                <a:latin typeface="Times New Roman" pitchFamily="18" charset="0"/>
                <a:cs typeface="Times New Roman" pitchFamily="18" charset="0"/>
              </a:rPr>
              <a:t>Threshing</a:t>
            </a:r>
            <a:endParaRPr lang="en-IN" sz="2400" dirty="0">
              <a:solidFill>
                <a:srgbClr val="FF0000"/>
              </a:solidFill>
            </a:endParaRPr>
          </a:p>
        </p:txBody>
      </p:sp>
    </p:spTree>
    <p:extLst>
      <p:ext uri="{BB962C8B-B14F-4D97-AF65-F5344CB8AC3E}">
        <p14:creationId xmlns:p14="http://schemas.microsoft.com/office/powerpoint/2010/main" val="1304489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1566"/>
            <a:ext cx="8458200" cy="584775"/>
          </a:xfrm>
          <a:prstGeom prst="rect">
            <a:avLst/>
          </a:prstGeom>
        </p:spPr>
        <p:txBody>
          <a:bodyPr wrap="square">
            <a:spAutoFit/>
          </a:bodyPr>
          <a:lstStyle/>
          <a:p>
            <a:pPr algn="ctr"/>
            <a:r>
              <a:rPr lang="en-US" sz="3200" b="1" dirty="0">
                <a:solidFill>
                  <a:schemeClr val="accent6">
                    <a:lumMod val="50000"/>
                  </a:schemeClr>
                </a:solidFill>
                <a:latin typeface="Times New Roman" pitchFamily="18" charset="0"/>
                <a:cs typeface="Times New Roman" pitchFamily="18" charset="0"/>
              </a:rPr>
              <a:t>3. Renewable and Non-Renewable energy.</a:t>
            </a:r>
          </a:p>
        </p:txBody>
      </p:sp>
      <p:sp>
        <p:nvSpPr>
          <p:cNvPr id="5" name="Rectangle 4"/>
          <p:cNvSpPr/>
          <p:nvPr/>
        </p:nvSpPr>
        <p:spPr>
          <a:xfrm>
            <a:off x="4533900" y="4191000"/>
            <a:ext cx="4152900" cy="430887"/>
          </a:xfrm>
          <a:prstGeom prst="rect">
            <a:avLst/>
          </a:prstGeom>
        </p:spPr>
        <p:txBody>
          <a:bodyPr wrap="square">
            <a:spAutoFit/>
          </a:bodyPr>
          <a:lstStyle/>
          <a:p>
            <a:r>
              <a:rPr lang="en-US" sz="2200" dirty="0">
                <a:latin typeface="Times New Roman" pitchFamily="18" charset="0"/>
                <a:cs typeface="Times New Roman" pitchFamily="18" charset="0"/>
              </a:rPr>
              <a:t> </a:t>
            </a:r>
          </a:p>
        </p:txBody>
      </p:sp>
      <p:sp>
        <p:nvSpPr>
          <p:cNvPr id="8" name="Rectangle 7"/>
          <p:cNvSpPr/>
          <p:nvPr/>
        </p:nvSpPr>
        <p:spPr>
          <a:xfrm>
            <a:off x="304800" y="675340"/>
            <a:ext cx="4419600" cy="26955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chemeClr val="tx1"/>
                </a:solidFill>
                <a:latin typeface="Times New Roman" pitchFamily="18" charset="0"/>
                <a:cs typeface="Times New Roman" pitchFamily="18" charset="0"/>
                <a:sym typeface="Wingdings" pitchFamily="2" charset="2"/>
              </a:rPr>
              <a:t></a:t>
            </a:r>
            <a:r>
              <a:rPr lang="en-US" sz="2000" b="1" dirty="0">
                <a:solidFill>
                  <a:schemeClr val="tx1"/>
                </a:solidFill>
                <a:latin typeface="Times New Roman" pitchFamily="18" charset="0"/>
                <a:cs typeface="Times New Roman" pitchFamily="18" charset="0"/>
              </a:rPr>
              <a:t>Renewable energy is energy which is obtained from sources that are essentially inexhaustible. (e.g. wind power, solar power, geothermal energy, tidal power, hydroelectric power).</a:t>
            </a:r>
          </a:p>
          <a:p>
            <a:r>
              <a:rPr lang="en-US" sz="2000" b="1" dirty="0">
                <a:latin typeface="Times New Roman" pitchFamily="18" charset="0"/>
                <a:cs typeface="Times New Roman" pitchFamily="18" charset="0"/>
                <a:sym typeface="Wingdings" pitchFamily="2" charset="2"/>
              </a:rPr>
              <a:t></a:t>
            </a:r>
            <a:r>
              <a:rPr lang="en-US" sz="2000" b="1" dirty="0">
                <a:latin typeface="Times New Roman" pitchFamily="18" charset="0"/>
                <a:cs typeface="Times New Roman" pitchFamily="18" charset="0"/>
              </a:rPr>
              <a:t>The most important feature of renewable energy can be harnessed without the release of harmful pollutants.</a:t>
            </a:r>
          </a:p>
        </p:txBody>
      </p:sp>
      <p:sp>
        <p:nvSpPr>
          <p:cNvPr id="11" name="Rectangle 10"/>
          <p:cNvSpPr/>
          <p:nvPr/>
        </p:nvSpPr>
        <p:spPr>
          <a:xfrm>
            <a:off x="4800600" y="675340"/>
            <a:ext cx="4038600" cy="26831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dirty="0">
                <a:latin typeface="Times New Roman" pitchFamily="18" charset="0"/>
                <a:cs typeface="Times New Roman" pitchFamily="18" charset="0"/>
              </a:rPr>
              <a:t>A non-renewable resource is a natural resource that cannot be readily replaced by natural means at a pace quick enough to keep up with consumption. An example is carbon-based fossil fuels. The original organic matter, with the aid of heat and pressure, becomes a fuel such as oil or gas</a:t>
            </a:r>
          </a:p>
        </p:txBody>
      </p:sp>
      <p:sp>
        <p:nvSpPr>
          <p:cNvPr id="12" name="Rounded Rectangle 11"/>
          <p:cNvSpPr/>
          <p:nvPr/>
        </p:nvSpPr>
        <p:spPr>
          <a:xfrm>
            <a:off x="914400" y="3499494"/>
            <a:ext cx="7924800" cy="320365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114" y="3581400"/>
            <a:ext cx="7162800" cy="302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827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1566"/>
            <a:ext cx="8458200" cy="584775"/>
          </a:xfrm>
          <a:prstGeom prst="rect">
            <a:avLst/>
          </a:prstGeom>
        </p:spPr>
        <p:txBody>
          <a:bodyPr wrap="square">
            <a:spAutoFit/>
          </a:bodyPr>
          <a:lstStyle/>
          <a:p>
            <a:pPr algn="ctr"/>
            <a:r>
              <a:rPr lang="en-US" sz="3200" b="1" dirty="0">
                <a:solidFill>
                  <a:schemeClr val="accent6">
                    <a:lumMod val="50000"/>
                  </a:schemeClr>
                </a:solidFill>
                <a:latin typeface="Times New Roman" pitchFamily="18" charset="0"/>
                <a:cs typeface="Times New Roman" pitchFamily="18" charset="0"/>
              </a:rPr>
              <a:t>3. Renewable and Non-Renewable energy.</a:t>
            </a:r>
          </a:p>
        </p:txBody>
      </p:sp>
      <p:sp>
        <p:nvSpPr>
          <p:cNvPr id="5" name="Rectangle 4"/>
          <p:cNvSpPr/>
          <p:nvPr/>
        </p:nvSpPr>
        <p:spPr>
          <a:xfrm>
            <a:off x="4533900" y="4191000"/>
            <a:ext cx="4152900" cy="430887"/>
          </a:xfrm>
          <a:prstGeom prst="rect">
            <a:avLst/>
          </a:prstGeom>
        </p:spPr>
        <p:txBody>
          <a:bodyPr wrap="square">
            <a:spAutoFit/>
          </a:bodyPr>
          <a:lstStyle/>
          <a:p>
            <a:r>
              <a:rPr lang="en-US" sz="2200" dirty="0">
                <a:latin typeface="Times New Roman" pitchFamily="18" charset="0"/>
                <a:cs typeface="Times New Roman" pitchFamily="18" charset="0"/>
              </a:rPr>
              <a:t> </a:t>
            </a:r>
          </a:p>
        </p:txBody>
      </p:sp>
      <p:sp>
        <p:nvSpPr>
          <p:cNvPr id="8" name="Rectangle 7"/>
          <p:cNvSpPr/>
          <p:nvPr/>
        </p:nvSpPr>
        <p:spPr>
          <a:xfrm>
            <a:off x="304800" y="675340"/>
            <a:ext cx="4419600" cy="26955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chemeClr val="tx1"/>
                </a:solidFill>
                <a:latin typeface="Times New Roman" pitchFamily="18" charset="0"/>
                <a:cs typeface="Times New Roman" pitchFamily="18" charset="0"/>
                <a:sym typeface="Wingdings" pitchFamily="2" charset="2"/>
              </a:rPr>
              <a:t></a:t>
            </a:r>
            <a:r>
              <a:rPr lang="en-US" sz="2000" b="1" dirty="0">
                <a:solidFill>
                  <a:schemeClr val="tx1"/>
                </a:solidFill>
                <a:latin typeface="Times New Roman" pitchFamily="18" charset="0"/>
                <a:cs typeface="Times New Roman" pitchFamily="18" charset="0"/>
              </a:rPr>
              <a:t>Renewable energy is energy which is obtained from sources that are essentially inexhaustible. (e.g. wind power, solar power, geothermal energy, tidal power, hydroelectric power).</a:t>
            </a:r>
          </a:p>
          <a:p>
            <a:r>
              <a:rPr lang="en-US" sz="2000" b="1" dirty="0">
                <a:latin typeface="Times New Roman" pitchFamily="18" charset="0"/>
                <a:cs typeface="Times New Roman" pitchFamily="18" charset="0"/>
                <a:sym typeface="Wingdings" pitchFamily="2" charset="2"/>
              </a:rPr>
              <a:t></a:t>
            </a:r>
            <a:r>
              <a:rPr lang="en-US" sz="2000" b="1" dirty="0">
                <a:latin typeface="Times New Roman" pitchFamily="18" charset="0"/>
                <a:cs typeface="Times New Roman" pitchFamily="18" charset="0"/>
              </a:rPr>
              <a:t>The most important feature of renewable energy can be harnessed without the release of harmful pollutants.</a:t>
            </a:r>
          </a:p>
        </p:txBody>
      </p:sp>
      <p:sp>
        <p:nvSpPr>
          <p:cNvPr id="11" name="Rectangle 10"/>
          <p:cNvSpPr/>
          <p:nvPr/>
        </p:nvSpPr>
        <p:spPr>
          <a:xfrm>
            <a:off x="4800600" y="675340"/>
            <a:ext cx="4038600" cy="26831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dirty="0">
                <a:latin typeface="Times New Roman" pitchFamily="18" charset="0"/>
                <a:cs typeface="Times New Roman" pitchFamily="18" charset="0"/>
              </a:rPr>
              <a:t>A non-renewable resource is a natural resource that cannot be readily replaced by natural means at a pace quick enough to keep up with consumption. An example is carbon-based fossil fuels. The original organic matter, with the aid of heat and pressure, becomes a fuel such as oil or gas</a:t>
            </a:r>
          </a:p>
        </p:txBody>
      </p:sp>
      <p:sp>
        <p:nvSpPr>
          <p:cNvPr id="12" name="Rounded Rectangle 11"/>
          <p:cNvSpPr/>
          <p:nvPr/>
        </p:nvSpPr>
        <p:spPr>
          <a:xfrm>
            <a:off x="914400" y="3499494"/>
            <a:ext cx="7924800" cy="320365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114" y="3581400"/>
            <a:ext cx="7162800" cy="302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164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81767-DCC4-4A72-91C3-63058D63A57F}"/>
              </a:ext>
            </a:extLst>
          </p:cNvPr>
          <p:cNvSpPr>
            <a:spLocks noGrp="1"/>
          </p:cNvSpPr>
          <p:nvPr>
            <p:ph type="title"/>
          </p:nvPr>
        </p:nvSpPr>
        <p:spPr>
          <a:xfrm>
            <a:off x="457200" y="76200"/>
            <a:ext cx="8229600" cy="655637"/>
          </a:xfrm>
        </p:spPr>
        <p:txBody>
          <a:bodyPr>
            <a:normAutofit/>
          </a:bodyPr>
          <a:lstStyle/>
          <a:p>
            <a:pPr marL="571500" indent="-571500">
              <a:buFont typeface="Wingdings" panose="05000000000000000000" pitchFamily="2" charset="2"/>
              <a:buChar char="v"/>
            </a:pPr>
            <a:r>
              <a:rPr lang="en-US" sz="3200" b="1" dirty="0">
                <a:solidFill>
                  <a:srgbClr val="0000FF"/>
                </a:solidFill>
                <a:latin typeface="Times New Roman" panose="02020603050405020304" pitchFamily="18" charset="0"/>
                <a:cs typeface="Times New Roman" panose="02020603050405020304" pitchFamily="18" charset="0"/>
              </a:rPr>
              <a:t>Tidal Power</a:t>
            </a:r>
            <a:endParaRPr lang="en-IN" sz="3200" b="1" dirty="0">
              <a:solidFill>
                <a:srgbClr val="0000FF"/>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A9F6556-892B-46D8-A544-C4D1F2584950}"/>
              </a:ext>
            </a:extLst>
          </p:cNvPr>
          <p:cNvSpPr txBox="1"/>
          <p:nvPr/>
        </p:nvSpPr>
        <p:spPr>
          <a:xfrm>
            <a:off x="381000" y="868684"/>
            <a:ext cx="8458200" cy="2246769"/>
          </a:xfrm>
          <a:prstGeom prst="rect">
            <a:avLst/>
          </a:prstGeom>
          <a:noFill/>
        </p:spPr>
        <p:txBody>
          <a:bodyPr wrap="square">
            <a:spAutoFit/>
          </a:bodyPr>
          <a:lstStyle/>
          <a:p>
            <a:r>
              <a:rPr lang="en-US" sz="2800" b="0" i="0" dirty="0">
                <a:solidFill>
                  <a:srgbClr val="002060"/>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US" sz="2800" b="0" i="0" dirty="0">
                <a:solidFill>
                  <a:srgbClr val="002060"/>
                </a:solidFill>
                <a:effectLst/>
                <a:latin typeface="Times New Roman" panose="02020603050405020304" pitchFamily="18" charset="0"/>
                <a:cs typeface="Times New Roman" panose="02020603050405020304" pitchFamily="18" charset="0"/>
              </a:rPr>
              <a:t>Tidal energy is </a:t>
            </a:r>
            <a:r>
              <a:rPr lang="en-US" sz="2800" b="1" i="0" dirty="0">
                <a:solidFill>
                  <a:srgbClr val="002060"/>
                </a:solidFill>
                <a:effectLst/>
                <a:latin typeface="Times New Roman" panose="02020603050405020304" pitchFamily="18" charset="0"/>
                <a:cs typeface="Times New Roman" panose="02020603050405020304" pitchFamily="18" charset="0"/>
              </a:rPr>
              <a:t>a form of hydropower that converts energy obtained from tides into useful forms of power</a:t>
            </a:r>
            <a:r>
              <a:rPr lang="en-US" sz="2800" b="0" i="0" dirty="0">
                <a:solidFill>
                  <a:srgbClr val="002060"/>
                </a:solidFill>
                <a:effectLst/>
                <a:latin typeface="Times New Roman" panose="02020603050405020304" pitchFamily="18" charset="0"/>
                <a:cs typeface="Times New Roman" panose="02020603050405020304" pitchFamily="18" charset="0"/>
              </a:rPr>
              <a:t>, such as electricity. Tides are created by the gravitational effect of the moon and the sun on the earth causing cyclical movement of the seas.</a:t>
            </a:r>
            <a:endParaRPr lang="en-IN" sz="280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A6F10CF-9405-4730-AE34-8F19F49248CD}"/>
              </a:ext>
            </a:extLst>
          </p:cNvPr>
          <p:cNvSpPr txBox="1"/>
          <p:nvPr/>
        </p:nvSpPr>
        <p:spPr>
          <a:xfrm>
            <a:off x="609600" y="3420319"/>
            <a:ext cx="8001000" cy="2677656"/>
          </a:xfrm>
          <a:prstGeom prst="rect">
            <a:avLst/>
          </a:prstGeom>
          <a:noFill/>
        </p:spPr>
        <p:txBody>
          <a:bodyPr wrap="square">
            <a:spAutoFit/>
          </a:bodyPr>
          <a:lstStyle/>
          <a:p>
            <a:pPr marL="457200" indent="-457200">
              <a:buFont typeface="Wingdings" panose="05000000000000000000" pitchFamily="2" charset="2"/>
              <a:buChar char="ü"/>
            </a:pPr>
            <a:r>
              <a:rPr lang="en-US" sz="2800" b="1" i="0" dirty="0">
                <a:solidFill>
                  <a:srgbClr val="FF0000"/>
                </a:solidFill>
                <a:effectLst/>
                <a:latin typeface="Times New Roman" panose="02020603050405020304" pitchFamily="18" charset="0"/>
                <a:cs typeface="Times New Roman" panose="02020603050405020304" pitchFamily="18" charset="0"/>
              </a:rPr>
              <a:t>Advantages of Tidal Energy</a:t>
            </a:r>
          </a:p>
          <a:p>
            <a:r>
              <a:rPr lang="en-US" sz="2800" dirty="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i="0" dirty="0">
                <a:solidFill>
                  <a:srgbClr val="0000FF"/>
                </a:solidFill>
                <a:effectLst/>
                <a:latin typeface="Times New Roman" panose="02020603050405020304" pitchFamily="18" charset="0"/>
                <a:cs typeface="Times New Roman" panose="02020603050405020304" pitchFamily="18" charset="0"/>
              </a:rPr>
              <a:t>Reliable and renewable source of energy. High energy density than other renewable energy forms. It produces no greenhouse gases or </a:t>
            </a:r>
            <a:r>
              <a:rPr lang="en-US" sz="2800" b="0" i="0" dirty="0">
                <a:solidFill>
                  <a:srgbClr val="0000FF"/>
                </a:solidFill>
                <a:effectLst/>
                <a:latin typeface="Times New Roman" panose="02020603050405020304" pitchFamily="18" charset="0"/>
                <a:cs typeface="Times New Roman" panose="02020603050405020304" pitchFamily="18" charset="0"/>
              </a:rPr>
              <a:t>other waste. Vertical-axis turbines and offshore turbines are inexpensive to build and have less environmental impact.</a:t>
            </a:r>
            <a:endParaRPr lang="en-IN" sz="2800" dirty="0">
              <a:solidFill>
                <a:srgbClr val="0000FF"/>
              </a:solidFill>
              <a:latin typeface="Times New Roman" panose="02020603050405020304" pitchFamily="18" charset="0"/>
              <a:cs typeface="Times New Roman" panose="02020603050405020304" pitchFamily="18" charset="0"/>
            </a:endParaRPr>
          </a:p>
        </p:txBody>
      </p:sp>
      <p:sp>
        <p:nvSpPr>
          <p:cNvPr id="3" name="Rectangle 2"/>
          <p:cNvSpPr/>
          <p:nvPr/>
        </p:nvSpPr>
        <p:spPr>
          <a:xfrm>
            <a:off x="990600" y="228600"/>
            <a:ext cx="1293944" cy="369332"/>
          </a:xfrm>
          <a:prstGeom prst="rect">
            <a:avLst/>
          </a:prstGeom>
        </p:spPr>
        <p:txBody>
          <a:bodyPr wrap="none">
            <a:spAutoFit/>
          </a:bodyPr>
          <a:lstStyle/>
          <a:p>
            <a:r>
              <a:rPr lang="en-US" b="1" dirty="0">
                <a:solidFill>
                  <a:srgbClr val="FF0000"/>
                </a:solidFill>
                <a:latin typeface="Times New Roman" panose="02020603050405020304" pitchFamily="18" charset="0"/>
                <a:cs typeface="Times New Roman" panose="02020603050405020304" pitchFamily="18" charset="0"/>
              </a:rPr>
              <a:t>25/01/2022</a:t>
            </a:r>
            <a:r>
              <a:rPr lang="en-US" dirty="0">
                <a:solidFill>
                  <a:srgbClr val="0000FF"/>
                </a:solidFill>
                <a:latin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167599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99" y="914400"/>
            <a:ext cx="3810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Press release: France can become the powerhouse of a global tidal energy  industry - Ocean Energy Europ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Press release: France can become the powerhouse of a global tidal energy  industry - Ocean Energy Europ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Press release: France can become the powerhouse of a global tidal energy  industry - Ocean Energy Europ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996778"/>
            <a:ext cx="3810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558746"/>
            <a:ext cx="3959225" cy="241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581400"/>
            <a:ext cx="3975657" cy="240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904647" y="179558"/>
            <a:ext cx="1392369" cy="369332"/>
          </a:xfrm>
          <a:prstGeom prst="rect">
            <a:avLst/>
          </a:prstGeom>
        </p:spPr>
        <p:txBody>
          <a:bodyPr wrap="none">
            <a:spAutoFit/>
          </a:bodyPr>
          <a:lstStyle/>
          <a:p>
            <a:r>
              <a:rPr lang="en-US" b="1" dirty="0">
                <a:solidFill>
                  <a:srgbClr val="0000FF"/>
                </a:solidFill>
                <a:latin typeface="Times New Roman" panose="02020603050405020304" pitchFamily="18" charset="0"/>
                <a:cs typeface="Times New Roman" panose="02020603050405020304" pitchFamily="18" charset="0"/>
              </a:rPr>
              <a:t>Tidal Power</a:t>
            </a:r>
            <a:endParaRPr lang="en-US" dirty="0"/>
          </a:p>
        </p:txBody>
      </p:sp>
    </p:spTree>
    <p:extLst>
      <p:ext uri="{BB962C8B-B14F-4D97-AF65-F5344CB8AC3E}">
        <p14:creationId xmlns:p14="http://schemas.microsoft.com/office/powerpoint/2010/main" val="4140587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Indian Energy Scenario</a:t>
            </a:r>
            <a:endParaRPr lang="en-US" sz="32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533400"/>
            <a:ext cx="8229600" cy="5943600"/>
          </a:xfrm>
        </p:spPr>
        <p:txBody>
          <a:bodyPr>
            <a:noAutofit/>
          </a:bodyPr>
          <a:lstStyle/>
          <a:p>
            <a:pPr marL="0" indent="0">
              <a:buNone/>
            </a:pPr>
            <a:r>
              <a:rPr lang="en-US" sz="2300" dirty="0">
                <a:latin typeface="Times New Roman" pitchFamily="18" charset="0"/>
                <a:cs typeface="Times New Roman" pitchFamily="18" charset="0"/>
                <a:sym typeface="Wingdings" pitchFamily="2" charset="2"/>
              </a:rPr>
              <a:t></a:t>
            </a:r>
            <a:r>
              <a:rPr lang="en-US" sz="2300" dirty="0">
                <a:latin typeface="Times New Roman" pitchFamily="18" charset="0"/>
                <a:cs typeface="Times New Roman" pitchFamily="18" charset="0"/>
              </a:rPr>
              <a:t>Coal dominates the energy mix in India, contributing to 55 % of the total primary energy production.</a:t>
            </a:r>
          </a:p>
          <a:p>
            <a:pPr marL="0" indent="0">
              <a:buNone/>
            </a:pPr>
            <a:r>
              <a:rPr lang="en-US" sz="2300" dirty="0">
                <a:latin typeface="Times New Roman" pitchFamily="18" charset="0"/>
                <a:cs typeface="Times New Roman" pitchFamily="18" charset="0"/>
                <a:sym typeface="Wingdings" pitchFamily="2" charset="2"/>
              </a:rPr>
              <a:t></a:t>
            </a:r>
            <a:r>
              <a:rPr lang="en-US" sz="2300" dirty="0">
                <a:latin typeface="Times New Roman" pitchFamily="18" charset="0"/>
                <a:cs typeface="Times New Roman" pitchFamily="18" charset="0"/>
              </a:rPr>
              <a:t>Over the years, there has been a marked increase in the share of natural gas in primary energy production from 10 % in 1994 to 13 % in 1999.</a:t>
            </a:r>
          </a:p>
          <a:p>
            <a:pPr marL="0" indent="0">
              <a:buNone/>
            </a:pPr>
            <a:r>
              <a:rPr lang="en-US" sz="2300" b="1" dirty="0">
                <a:solidFill>
                  <a:srgbClr val="FF0000"/>
                </a:solidFill>
                <a:latin typeface="Times New Roman" pitchFamily="18" charset="0"/>
                <a:cs typeface="Times New Roman" pitchFamily="18" charset="0"/>
              </a:rPr>
              <a:t>(i) Coal supply</a:t>
            </a:r>
          </a:p>
          <a:p>
            <a:pPr>
              <a:buFont typeface="Wingdings" pitchFamily="2" charset="2"/>
              <a:buChar char="ü"/>
            </a:pPr>
            <a:r>
              <a:rPr lang="en-US" sz="2300" dirty="0">
                <a:latin typeface="Times New Roman" pitchFamily="18" charset="0"/>
                <a:cs typeface="Times New Roman" pitchFamily="18" charset="0"/>
              </a:rPr>
              <a:t>India has 5</a:t>
            </a:r>
            <a:r>
              <a:rPr lang="en-US" sz="2300" baseline="30000" dirty="0">
                <a:latin typeface="Times New Roman" pitchFamily="18" charset="0"/>
                <a:cs typeface="Times New Roman" pitchFamily="18" charset="0"/>
              </a:rPr>
              <a:t>th</a:t>
            </a:r>
            <a:r>
              <a:rPr lang="en-US" sz="2300" dirty="0">
                <a:latin typeface="Times New Roman" pitchFamily="18" charset="0"/>
                <a:cs typeface="Times New Roman" pitchFamily="18" charset="0"/>
              </a:rPr>
              <a:t> largest coal reserves, at least 106 billion tons of proven recoverable reserves (at the end of 2019</a:t>
            </a:r>
            <a:r>
              <a:rPr lang="en-US" sz="2300" dirty="0">
                <a:latin typeface="Times New Roman" pitchFamily="18" charset="0"/>
                <a:cs typeface="Times New Roman" pitchFamily="18" charset="0"/>
                <a:sym typeface="Wingdings" pitchFamily="2" charset="2"/>
              </a:rPr>
              <a:t></a:t>
            </a:r>
            <a:r>
              <a:rPr lang="en-US" sz="2300" dirty="0">
                <a:latin typeface="Times New Roman" pitchFamily="18" charset="0"/>
                <a:cs typeface="Times New Roman" pitchFamily="18" charset="0"/>
              </a:rPr>
              <a:t> 2020 survey).</a:t>
            </a:r>
          </a:p>
          <a:p>
            <a:pPr>
              <a:buFont typeface="Wingdings" pitchFamily="2" charset="2"/>
              <a:buChar char="ü"/>
            </a:pPr>
            <a:r>
              <a:rPr lang="en-US" sz="2300" dirty="0">
                <a:latin typeface="Times New Roman" pitchFamily="18" charset="0"/>
                <a:cs typeface="Times New Roman" pitchFamily="18" charset="0"/>
              </a:rPr>
              <a:t>This amounts to almost 10 % of the world reserves and it may last for about 290 years at the current Reserve to Production.</a:t>
            </a:r>
          </a:p>
          <a:p>
            <a:pPr>
              <a:buFont typeface="Wingdings" pitchFamily="2" charset="2"/>
              <a:buChar char="ü"/>
            </a:pPr>
            <a:r>
              <a:rPr lang="en-US" sz="2400" b="0" i="0" dirty="0">
                <a:effectLst/>
                <a:latin typeface="Times New Roman" panose="02020603050405020304" pitchFamily="18" charset="0"/>
                <a:cs typeface="Times New Roman" panose="02020603050405020304" pitchFamily="18" charset="0"/>
              </a:rPr>
              <a:t>Odisha and Chhattisgarh in the east of the country are the states containing the largest coal deposits.</a:t>
            </a:r>
          </a:p>
          <a:p>
            <a:pPr marL="0" indent="0">
              <a:buNone/>
            </a:pPr>
            <a:r>
              <a:rPr lang="en-US" sz="2300" b="1" dirty="0">
                <a:solidFill>
                  <a:srgbClr val="FF0000"/>
                </a:solidFill>
                <a:latin typeface="Times New Roman" pitchFamily="18" charset="0"/>
                <a:cs typeface="Times New Roman" pitchFamily="18" charset="0"/>
              </a:rPr>
              <a:t>(ii)  Oil supply</a:t>
            </a:r>
          </a:p>
          <a:p>
            <a:pPr>
              <a:buFont typeface="Wingdings" pitchFamily="2" charset="2"/>
              <a:buChar char="ü"/>
            </a:pPr>
            <a:r>
              <a:rPr lang="en-US" sz="2300" dirty="0">
                <a:latin typeface="Times New Roman" pitchFamily="18" charset="0"/>
                <a:cs typeface="Times New Roman" pitchFamily="18" charset="0"/>
              </a:rPr>
              <a:t>Oil accounts for about 36 % of India's total energy consumption </a:t>
            </a:r>
          </a:p>
          <a:p>
            <a:pPr marL="0" indent="0">
              <a:buNone/>
            </a:pPr>
            <a:r>
              <a:rPr lang="en-US" sz="2300" dirty="0">
                <a:latin typeface="Times New Roman" pitchFamily="18" charset="0"/>
                <a:cs typeface="Times New Roman" pitchFamily="18" charset="0"/>
              </a:rPr>
              <a:t>India today is one of the top ten oil-guzzling nations in the world</a:t>
            </a:r>
          </a:p>
          <a:p>
            <a:pPr>
              <a:buFont typeface="Wingdings" pitchFamily="2" charset="2"/>
              <a:buChar char="ü"/>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15935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56846"/>
            <a:ext cx="8229600" cy="5996354"/>
          </a:xfrm>
        </p:spPr>
        <p:txBody>
          <a:bodyPr>
            <a:noAutofit/>
          </a:bodyPr>
          <a:lstStyle/>
          <a:p>
            <a:pPr marL="0" indent="0">
              <a:buNone/>
            </a:pPr>
            <a:r>
              <a:rPr lang="en-US" sz="2000" b="1" dirty="0">
                <a:solidFill>
                  <a:srgbClr val="FF0000"/>
                </a:solidFill>
              </a:rPr>
              <a:t>(iii)Natural gas supply</a:t>
            </a:r>
          </a:p>
          <a:p>
            <a:pPr>
              <a:buFont typeface="Wingdings" pitchFamily="2" charset="2"/>
              <a:buChar char="ü"/>
            </a:pPr>
            <a:r>
              <a:rPr lang="en-US" sz="2000" b="1" dirty="0"/>
              <a:t> Natural gas accounts for about 6.7 (2020) per cent of energy consumption in the county.</a:t>
            </a:r>
          </a:p>
          <a:p>
            <a:pPr>
              <a:buFont typeface="Wingdings" pitchFamily="2" charset="2"/>
              <a:buChar char="ü"/>
            </a:pPr>
            <a:r>
              <a:rPr lang="en-US" sz="2000" b="1" dirty="0"/>
              <a:t> Natural gas reserves are estimated at 660 billion cubic meters.</a:t>
            </a:r>
          </a:p>
          <a:p>
            <a:pPr marL="0" indent="0">
              <a:buNone/>
            </a:pPr>
            <a:r>
              <a:rPr lang="en-US" sz="2000" b="1" dirty="0">
                <a:solidFill>
                  <a:srgbClr val="FF0000"/>
                </a:solidFill>
              </a:rPr>
              <a:t>(iv) Electrical energy supply</a:t>
            </a:r>
          </a:p>
          <a:p>
            <a:pPr>
              <a:buFont typeface="Wingdings" pitchFamily="2" charset="2"/>
              <a:buChar char="ü"/>
            </a:pPr>
            <a:r>
              <a:rPr lang="en-US" sz="2000" b="1" dirty="0"/>
              <a:t>The all India installed capacity of electric power generating stations under utilities was 3,93,389 MW as on 31</a:t>
            </a:r>
            <a:r>
              <a:rPr lang="en-US" sz="2000" b="1" baseline="30000" dirty="0"/>
              <a:t>st</a:t>
            </a:r>
            <a:r>
              <a:rPr lang="en-US" sz="2000" b="1" dirty="0"/>
              <a:t>  Dec. 2021,</a:t>
            </a:r>
          </a:p>
          <a:p>
            <a:pPr>
              <a:buFont typeface="Wingdings" pitchFamily="2" charset="2"/>
              <a:buChar char="ü"/>
            </a:pPr>
            <a:r>
              <a:rPr lang="en-US" sz="2000" b="1" dirty="0"/>
              <a:t>It consisting of 1,51,391 MW-hydro, 2,32,219 MW-thermal and 6,780 MW-nuclear and 40,083 MW-wind (Ministry of Power).</a:t>
            </a:r>
          </a:p>
          <a:p>
            <a:pPr marL="0" indent="0">
              <a:buNone/>
            </a:pPr>
            <a:r>
              <a:rPr lang="en-US" sz="2000" b="1" dirty="0">
                <a:solidFill>
                  <a:srgbClr val="FF0000"/>
                </a:solidFill>
              </a:rPr>
              <a:t>(v) Nuclear power supply</a:t>
            </a:r>
          </a:p>
          <a:p>
            <a:pPr>
              <a:buFont typeface="Wingdings" pitchFamily="2" charset="2"/>
              <a:buChar char="ü"/>
            </a:pPr>
            <a:r>
              <a:rPr lang="en-US" sz="2000" b="1" dirty="0"/>
              <a:t>Nuclear power contributes to about 2.4 per cent of electricity generated in India.</a:t>
            </a:r>
          </a:p>
          <a:p>
            <a:pPr>
              <a:buFont typeface="Wingdings" pitchFamily="2" charset="2"/>
              <a:buChar char="ü"/>
            </a:pPr>
            <a:r>
              <a:rPr lang="en-US" sz="2000" b="1" dirty="0"/>
              <a:t>India has ten nuclear power reactors at five nuclear power stations producing electricity.</a:t>
            </a:r>
          </a:p>
          <a:p>
            <a:pPr marL="0" indent="0">
              <a:buNone/>
            </a:pPr>
            <a:r>
              <a:rPr lang="en-US" sz="2000" b="1" dirty="0">
                <a:solidFill>
                  <a:srgbClr val="FF0000"/>
                </a:solidFill>
              </a:rPr>
              <a:t>(vi) Hydro power supply</a:t>
            </a:r>
          </a:p>
          <a:p>
            <a:pPr>
              <a:buFont typeface="Wingdings" pitchFamily="2" charset="2"/>
              <a:buChar char="ü"/>
            </a:pPr>
            <a:r>
              <a:rPr lang="en-US" sz="2000" b="1" dirty="0"/>
              <a:t>India is endowed with a vast and viable hydro potential for power generation of which only 11.9 % has been harnessed so far.</a:t>
            </a:r>
          </a:p>
          <a:p>
            <a:pPr>
              <a:buFont typeface="Wingdings" pitchFamily="2" charset="2"/>
              <a:buChar char="ü"/>
            </a:pPr>
            <a:endParaRPr lang="en-US" sz="2000" b="1" dirty="0">
              <a:solidFill>
                <a:srgbClr val="FF0066"/>
              </a:solidFill>
            </a:endParaRPr>
          </a:p>
          <a:p>
            <a:pPr>
              <a:buFont typeface="Wingdings" pitchFamily="2" charset="2"/>
              <a:buChar char="ü"/>
            </a:pPr>
            <a:endParaRPr lang="en-US" sz="2000" b="1" dirty="0">
              <a:solidFill>
                <a:srgbClr val="FF0066"/>
              </a:solidFill>
            </a:endParaRPr>
          </a:p>
        </p:txBody>
      </p:sp>
      <p:sp>
        <p:nvSpPr>
          <p:cNvPr id="4" name="Title 1"/>
          <p:cNvSpPr txBox="1">
            <a:spLocks/>
          </p:cNvSpPr>
          <p:nvPr/>
        </p:nvSpPr>
        <p:spPr>
          <a:xfrm>
            <a:off x="457200" y="0"/>
            <a:ext cx="8229600" cy="5334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3200" b="1" dirty="0">
                <a:solidFill>
                  <a:srgbClr val="0000FF"/>
                </a:solidFill>
                <a:latin typeface="Times New Roman" pitchFamily="18" charset="0"/>
                <a:cs typeface="Times New Roman" pitchFamily="18" charset="0"/>
              </a:rPr>
              <a:t>Indian Energy Scenario</a:t>
            </a:r>
            <a:endParaRPr lang="en-US" sz="3200"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294094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52" y="533400"/>
            <a:ext cx="76497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339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35" y="533400"/>
            <a:ext cx="750139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71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762000"/>
          </a:xfrm>
        </p:spPr>
        <p:txBody>
          <a:bodyPr>
            <a:noAutofit/>
          </a:bodyPr>
          <a:lstStyle/>
          <a:p>
            <a:pPr marL="457200" indent="-457200" algn="l">
              <a:buFont typeface="Wingdings" pitchFamily="2" charset="2"/>
              <a:buChar char="v"/>
            </a:pPr>
            <a:r>
              <a:rPr lang="en-US" sz="3200" b="1" dirty="0">
                <a:solidFill>
                  <a:srgbClr val="0000FF"/>
                </a:solidFill>
              </a:rPr>
              <a:t>Biotic form </a:t>
            </a:r>
            <a:r>
              <a:rPr lang="en-US" sz="2100" b="1" dirty="0"/>
              <a:t>(</a:t>
            </a:r>
            <a:r>
              <a:rPr lang="en-US" sz="2100" b="1" dirty="0">
                <a:solidFill>
                  <a:srgbClr val="C00000"/>
                </a:solidFill>
              </a:rPr>
              <a:t>Any living part of an environment with which an organism might interact. </a:t>
            </a:r>
            <a:r>
              <a:rPr lang="fr-FR" sz="2100" b="1" dirty="0">
                <a:solidFill>
                  <a:srgbClr val="C00000"/>
                </a:solidFill>
              </a:rPr>
              <a:t>Ex. Animals, plants, </a:t>
            </a:r>
            <a:r>
              <a:rPr lang="fr-FR" sz="2100" b="1" dirty="0" err="1">
                <a:solidFill>
                  <a:srgbClr val="C00000"/>
                </a:solidFill>
              </a:rPr>
              <a:t>mushrooms</a:t>
            </a:r>
            <a:r>
              <a:rPr lang="fr-FR" sz="2100" b="1" dirty="0">
                <a:solidFill>
                  <a:srgbClr val="C00000"/>
                </a:solidFill>
              </a:rPr>
              <a:t>, </a:t>
            </a:r>
            <a:r>
              <a:rPr lang="fr-FR" sz="2100" b="1" dirty="0" err="1">
                <a:solidFill>
                  <a:srgbClr val="C00000"/>
                </a:solidFill>
              </a:rPr>
              <a:t>bacteria</a:t>
            </a:r>
            <a:r>
              <a:rPr lang="fr-FR" sz="2100" b="1" dirty="0">
                <a:solidFill>
                  <a:srgbClr val="C00000"/>
                </a:solidFill>
              </a:rPr>
              <a:t>, etc. </a:t>
            </a:r>
            <a:r>
              <a:rPr lang="fr-FR" sz="2100" b="1" dirty="0"/>
              <a:t>)</a:t>
            </a:r>
            <a:r>
              <a:rPr lang="fr-FR" sz="2200" dirty="0"/>
              <a:t> </a:t>
            </a:r>
            <a:endParaRPr lang="en-US" sz="3200" dirty="0"/>
          </a:p>
        </p:txBody>
      </p:sp>
      <p:sp>
        <p:nvSpPr>
          <p:cNvPr id="4" name="Content Placeholder 3">
            <a:extLst>
              <a:ext uri="{FF2B5EF4-FFF2-40B4-BE49-F238E27FC236}">
                <a16:creationId xmlns:a16="http://schemas.microsoft.com/office/drawing/2014/main" id="{33BE3657-A362-40D8-AA07-EAF87E93BAC7}"/>
              </a:ext>
            </a:extLst>
          </p:cNvPr>
          <p:cNvSpPr>
            <a:spLocks noGrp="1"/>
          </p:cNvSpPr>
          <p:nvPr>
            <p:ph idx="1"/>
          </p:nvPr>
        </p:nvSpPr>
        <p:spPr>
          <a:xfrm>
            <a:off x="533400" y="1066800"/>
            <a:ext cx="8229600" cy="5293757"/>
          </a:xfrm>
          <a:prstGeom prst="rect">
            <a:avLst/>
          </a:prstGeom>
        </p:spPr>
        <p:txBody>
          <a:bodyPr>
            <a:spAutoFit/>
          </a:bodyPr>
          <a:lstStyle/>
          <a:p>
            <a:pPr indent="0">
              <a:spcBef>
                <a:spcPts val="0"/>
              </a:spcBef>
            </a:pPr>
            <a:r>
              <a:rPr lang="en-US" sz="2600" b="1" dirty="0"/>
              <a:t>Autotrophs</a:t>
            </a:r>
            <a:r>
              <a:rPr lang="en-US" sz="2600" dirty="0"/>
              <a:t> </a:t>
            </a:r>
            <a:r>
              <a:rPr lang="en-US" sz="2600" dirty="0">
                <a:solidFill>
                  <a:srgbClr val="AC0498"/>
                </a:solidFill>
              </a:rPr>
              <a:t>– Organisms that capture energy from sunlight or chemicals and convert it into forms, living cells can use.</a:t>
            </a:r>
          </a:p>
          <a:p>
            <a:pPr indent="0">
              <a:spcBef>
                <a:spcPts val="0"/>
              </a:spcBef>
            </a:pPr>
            <a:r>
              <a:rPr lang="en-US" sz="2600" b="1" dirty="0"/>
              <a:t>Heterotrophs</a:t>
            </a:r>
            <a:r>
              <a:rPr lang="en-US" sz="2600" dirty="0">
                <a:solidFill>
                  <a:srgbClr val="AC0498"/>
                </a:solidFill>
              </a:rPr>
              <a:t> – can not make their own food; acquire energy from other organisms by ingesting (taking inside) them.</a:t>
            </a:r>
          </a:p>
          <a:p>
            <a:pPr indent="0">
              <a:spcBef>
                <a:spcPts val="0"/>
              </a:spcBef>
            </a:pPr>
            <a:r>
              <a:rPr lang="en-US" sz="2600" b="1" dirty="0">
                <a:solidFill>
                  <a:srgbClr val="FF0000"/>
                </a:solidFill>
              </a:rPr>
              <a:t>Producers </a:t>
            </a:r>
            <a:r>
              <a:rPr lang="en-US" sz="2600" dirty="0"/>
              <a:t>– Make their own food.</a:t>
            </a:r>
          </a:p>
          <a:p>
            <a:pPr indent="0">
              <a:spcBef>
                <a:spcPts val="0"/>
              </a:spcBef>
            </a:pPr>
            <a:r>
              <a:rPr lang="en-US" sz="2600" b="1" dirty="0">
                <a:solidFill>
                  <a:srgbClr val="00B050"/>
                </a:solidFill>
              </a:rPr>
              <a:t>Primary producers </a:t>
            </a:r>
            <a:r>
              <a:rPr lang="en-US" sz="2600" dirty="0"/>
              <a:t>– the first producers of energy-rich compounds that are later used by other organisms.</a:t>
            </a:r>
          </a:p>
          <a:p>
            <a:pPr indent="0">
              <a:spcBef>
                <a:spcPts val="0"/>
              </a:spcBef>
              <a:buNone/>
            </a:pPr>
            <a:r>
              <a:rPr lang="en-US" sz="2600" dirty="0">
                <a:sym typeface="Wingdings" pitchFamily="2" charset="2"/>
              </a:rPr>
              <a:t></a:t>
            </a:r>
            <a:r>
              <a:rPr lang="en-US" sz="2600" dirty="0"/>
              <a:t>Autotrophs are primary producers!</a:t>
            </a:r>
          </a:p>
          <a:p>
            <a:pPr indent="0">
              <a:spcBef>
                <a:spcPts val="0"/>
              </a:spcBef>
              <a:buNone/>
            </a:pPr>
            <a:r>
              <a:rPr lang="en-US" sz="2600" dirty="0">
                <a:sym typeface="Wingdings" pitchFamily="2" charset="2"/>
              </a:rPr>
              <a:t></a:t>
            </a:r>
            <a:r>
              <a:rPr lang="en-US" sz="2600" dirty="0"/>
              <a:t>Most engage in the process of photosynthesis.</a:t>
            </a:r>
          </a:p>
          <a:p>
            <a:pPr indent="0">
              <a:spcBef>
                <a:spcPts val="0"/>
              </a:spcBef>
              <a:buNone/>
            </a:pPr>
            <a:r>
              <a:rPr lang="en-US" sz="2600" dirty="0">
                <a:sym typeface="Wingdings" pitchFamily="2" charset="2"/>
              </a:rPr>
              <a:t></a:t>
            </a:r>
            <a:r>
              <a:rPr lang="en-US" sz="2600" dirty="0"/>
              <a:t>Chemosynthesis – chemical energy is used to produce      carbohydrates in dark conditions (like the deep oceans).</a:t>
            </a:r>
          </a:p>
        </p:txBody>
      </p:sp>
    </p:spTree>
    <p:extLst>
      <p:ext uri="{BB962C8B-B14F-4D97-AF65-F5344CB8AC3E}">
        <p14:creationId xmlns:p14="http://schemas.microsoft.com/office/powerpoint/2010/main" val="2792635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93" y="609600"/>
            <a:ext cx="7616084"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952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0" y="2743200"/>
            <a:ext cx="4267200" cy="1143000"/>
          </a:xfrm>
        </p:spPr>
        <p:txBody>
          <a:bodyPr>
            <a:noAutofit/>
          </a:bodyPr>
          <a:lstStyle/>
          <a:p>
            <a:pPr marL="0" indent="0" algn="ctr">
              <a:buNone/>
            </a:pPr>
            <a:r>
              <a:rPr lang="en-US" sz="7200" b="1" dirty="0"/>
              <a:t>Thank you</a:t>
            </a:r>
          </a:p>
        </p:txBody>
      </p:sp>
    </p:spTree>
    <p:extLst>
      <p:ext uri="{BB962C8B-B14F-4D97-AF65-F5344CB8AC3E}">
        <p14:creationId xmlns:p14="http://schemas.microsoft.com/office/powerpoint/2010/main" val="400748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335846"/>
            <a:ext cx="8077200" cy="6124754"/>
          </a:xfrm>
          <a:prstGeom prst="rect">
            <a:avLst/>
          </a:prstGeom>
        </p:spPr>
        <p:txBody>
          <a:bodyPr wrap="square">
            <a:spAutoFit/>
          </a:bodyPr>
          <a:lstStyle/>
          <a:p>
            <a:pPr marL="342900" indent="-342900">
              <a:buFont typeface="Arial" pitchFamily="34" charset="0"/>
              <a:buChar char="•"/>
            </a:pPr>
            <a:r>
              <a:rPr lang="en-US" sz="2800" b="1" dirty="0">
                <a:solidFill>
                  <a:srgbClr val="FF0000"/>
                </a:solidFill>
              </a:rPr>
              <a:t>Consumers </a:t>
            </a:r>
            <a:r>
              <a:rPr lang="en-US" sz="2800" dirty="0"/>
              <a:t>– organisms that rely on other organisms for energy and nutrients.</a:t>
            </a:r>
          </a:p>
          <a:p>
            <a:r>
              <a:rPr lang="en-US" sz="2800" b="1" dirty="0">
                <a:solidFill>
                  <a:srgbClr val="0000FF"/>
                </a:solidFill>
                <a:sym typeface="Wingdings" pitchFamily="2" charset="2"/>
              </a:rPr>
              <a:t></a:t>
            </a:r>
            <a:r>
              <a:rPr lang="en-US" sz="2800" b="1" dirty="0">
                <a:solidFill>
                  <a:srgbClr val="0000FF"/>
                </a:solidFill>
              </a:rPr>
              <a:t>Carnivores </a:t>
            </a:r>
            <a:r>
              <a:rPr lang="en-US" sz="2800" dirty="0"/>
              <a:t>– kill and eat other animals.</a:t>
            </a:r>
          </a:p>
          <a:p>
            <a:r>
              <a:rPr lang="en-US" sz="2800" b="1" dirty="0">
                <a:solidFill>
                  <a:srgbClr val="0000FF"/>
                </a:solidFill>
                <a:sym typeface="Wingdings" pitchFamily="2" charset="2"/>
              </a:rPr>
              <a:t> </a:t>
            </a:r>
            <a:r>
              <a:rPr lang="en-US" sz="2800" b="1" dirty="0">
                <a:solidFill>
                  <a:srgbClr val="0000FF"/>
                </a:solidFill>
              </a:rPr>
              <a:t>Scavengers</a:t>
            </a:r>
            <a:r>
              <a:rPr lang="en-US" sz="2800" dirty="0"/>
              <a:t> – consume the carcasses of dead animals.</a:t>
            </a:r>
          </a:p>
          <a:p>
            <a:pPr marL="342900" indent="-342900">
              <a:buFont typeface="Arial" pitchFamily="34" charset="0"/>
              <a:buChar char="•"/>
            </a:pPr>
            <a:r>
              <a:rPr lang="en-US" sz="2800" b="1" dirty="0">
                <a:solidFill>
                  <a:srgbClr val="FF0000"/>
                </a:solidFill>
              </a:rPr>
              <a:t>Decomposers</a:t>
            </a:r>
            <a:r>
              <a:rPr lang="en-US" sz="2800" b="1" dirty="0"/>
              <a:t> </a:t>
            </a:r>
            <a:r>
              <a:rPr lang="en-US" sz="2800" dirty="0"/>
              <a:t>– chemically break down organic matter (bacteria and fungi are examples).</a:t>
            </a:r>
          </a:p>
          <a:p>
            <a:r>
              <a:rPr lang="en-US" sz="2800" b="1" dirty="0">
                <a:sym typeface="Wingdings" pitchFamily="2" charset="2"/>
              </a:rPr>
              <a:t></a:t>
            </a:r>
            <a:r>
              <a:rPr lang="en-US" sz="2800" b="1" dirty="0"/>
              <a:t>Herbivores </a:t>
            </a:r>
            <a:r>
              <a:rPr lang="en-US" sz="2800" dirty="0"/>
              <a:t>– eat plants.</a:t>
            </a:r>
          </a:p>
          <a:p>
            <a:r>
              <a:rPr lang="en-US" sz="2800" b="1" dirty="0">
                <a:sym typeface="Wingdings" pitchFamily="2" charset="2"/>
              </a:rPr>
              <a:t></a:t>
            </a:r>
            <a:r>
              <a:rPr lang="en-US" sz="2800" b="1" dirty="0"/>
              <a:t>Omnivores </a:t>
            </a:r>
            <a:r>
              <a:rPr lang="en-US" sz="2800" dirty="0"/>
              <a:t>– diets include both plant and animal matter.</a:t>
            </a:r>
          </a:p>
          <a:p>
            <a:r>
              <a:rPr lang="en-US" sz="2800" b="1" dirty="0">
                <a:sym typeface="Wingdings" pitchFamily="2" charset="2"/>
              </a:rPr>
              <a:t> </a:t>
            </a:r>
            <a:r>
              <a:rPr lang="en-US" sz="2800" b="1" dirty="0" err="1"/>
              <a:t>Detritivores</a:t>
            </a:r>
            <a:r>
              <a:rPr lang="en-US" sz="2800" dirty="0"/>
              <a:t> – feed on detritus (small pieces of decaying matter) by grinding them into smaller pieces (earthworms and snails are examples). Often digest the decomposers living on the detritus.</a:t>
            </a:r>
          </a:p>
        </p:txBody>
      </p:sp>
    </p:spTree>
    <p:extLst>
      <p:ext uri="{BB962C8B-B14F-4D97-AF65-F5344CB8AC3E}">
        <p14:creationId xmlns:p14="http://schemas.microsoft.com/office/powerpoint/2010/main" val="1141365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pPr marL="457200" indent="-457200" algn="l">
              <a:buFont typeface="Wingdings" pitchFamily="2" charset="2"/>
              <a:buChar char="v"/>
            </a:pPr>
            <a:r>
              <a:rPr lang="en-US" sz="3200" b="1" dirty="0">
                <a:solidFill>
                  <a:srgbClr val="0000FF"/>
                </a:solidFill>
              </a:rPr>
              <a:t>Abiotic factors </a:t>
            </a:r>
            <a:r>
              <a:rPr lang="en-US" sz="2000" b="1" dirty="0">
                <a:solidFill>
                  <a:srgbClr val="C00000"/>
                </a:solidFill>
              </a:rPr>
              <a:t>(Nonliving part of the environment that influence the organism. Ex. Sunlight, heat, precipitation, humidity, wind, water current, soil type, etc.)</a:t>
            </a:r>
            <a:endParaRPr lang="en-US" sz="3200" b="1" dirty="0">
              <a:solidFill>
                <a:srgbClr val="C00000"/>
              </a:solidFill>
            </a:endParaRPr>
          </a:p>
        </p:txBody>
      </p:sp>
      <p:sp>
        <p:nvSpPr>
          <p:cNvPr id="3" name="Content Placeholder 2"/>
          <p:cNvSpPr>
            <a:spLocks noGrp="1"/>
          </p:cNvSpPr>
          <p:nvPr>
            <p:ph idx="1"/>
          </p:nvPr>
        </p:nvSpPr>
        <p:spPr>
          <a:xfrm>
            <a:off x="457200" y="1447800"/>
            <a:ext cx="8229600" cy="4815105"/>
          </a:xfrm>
        </p:spPr>
        <p:txBody>
          <a:bodyPr>
            <a:normAutofit/>
          </a:bodyPr>
          <a:lstStyle/>
          <a:p>
            <a:pPr indent="0">
              <a:spcBef>
                <a:spcPts val="0"/>
              </a:spcBef>
            </a:pPr>
            <a:r>
              <a:rPr lang="en-US" sz="2800" dirty="0"/>
              <a:t>These factors mainly consist of non living part and can be broadly classified in following functional groups</a:t>
            </a:r>
          </a:p>
          <a:p>
            <a:pPr indent="0">
              <a:spcBef>
                <a:spcPts val="0"/>
              </a:spcBef>
            </a:pPr>
            <a:r>
              <a:rPr lang="en-US" sz="2800" b="1" dirty="0">
                <a:solidFill>
                  <a:srgbClr val="FF0000"/>
                </a:solidFill>
              </a:rPr>
              <a:t>Climatic factors:</a:t>
            </a:r>
            <a:r>
              <a:rPr lang="en-US" sz="2800" dirty="0"/>
              <a:t> precipitation, light, temperature, atmospheric humidity &amp; wind.</a:t>
            </a:r>
          </a:p>
          <a:p>
            <a:pPr indent="0">
              <a:spcBef>
                <a:spcPts val="0"/>
              </a:spcBef>
            </a:pPr>
            <a:r>
              <a:rPr lang="en-US" sz="2800" b="1" dirty="0">
                <a:solidFill>
                  <a:srgbClr val="FF0000"/>
                </a:solidFill>
              </a:rPr>
              <a:t>Physiographic factors: </a:t>
            </a:r>
          </a:p>
          <a:p>
            <a:pPr marL="0" indent="0">
              <a:spcBef>
                <a:spcPts val="0"/>
              </a:spcBef>
              <a:buNone/>
            </a:pPr>
            <a:r>
              <a:rPr lang="en-US" sz="2800" dirty="0">
                <a:sym typeface="Wingdings" pitchFamily="2" charset="2"/>
              </a:rPr>
              <a:t>   Factors that have their origin in the form, behavior </a:t>
            </a:r>
          </a:p>
          <a:p>
            <a:pPr marL="0" indent="0">
              <a:spcBef>
                <a:spcPts val="0"/>
              </a:spcBef>
              <a:buNone/>
            </a:pPr>
            <a:r>
              <a:rPr lang="en-US" sz="2800" dirty="0">
                <a:sym typeface="Wingdings" pitchFamily="2" charset="2"/>
              </a:rPr>
              <a:t>       &amp; structure of earth surface</a:t>
            </a:r>
          </a:p>
          <a:p>
            <a:pPr marL="0" indent="0">
              <a:spcBef>
                <a:spcPts val="0"/>
              </a:spcBef>
              <a:buNone/>
            </a:pPr>
            <a:r>
              <a:rPr lang="en-US" sz="2800" dirty="0">
                <a:sym typeface="Wingdings" pitchFamily="2" charset="2"/>
              </a:rPr>
              <a:t>    Physical &amp; chemical constituents of the soil, such </a:t>
            </a:r>
          </a:p>
          <a:p>
            <a:pPr marL="0" indent="0">
              <a:spcBef>
                <a:spcPts val="0"/>
              </a:spcBef>
              <a:buNone/>
            </a:pPr>
            <a:r>
              <a:rPr lang="en-US" sz="2800" dirty="0">
                <a:sym typeface="Wingdings" pitchFamily="2" charset="2"/>
              </a:rPr>
              <a:t>        as its structure, chemical properties etc. </a:t>
            </a:r>
            <a:endParaRPr lang="en-US" sz="2800" dirty="0"/>
          </a:p>
        </p:txBody>
      </p:sp>
    </p:spTree>
    <p:extLst>
      <p:ext uri="{BB962C8B-B14F-4D97-AF65-F5344CB8AC3E}">
        <p14:creationId xmlns:p14="http://schemas.microsoft.com/office/powerpoint/2010/main" val="3296612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599" cy="487362"/>
          </a:xfrm>
        </p:spPr>
        <p:txBody>
          <a:bodyPr>
            <a:noAutofit/>
          </a:bodyPr>
          <a:lstStyle/>
          <a:p>
            <a:pPr marL="457200" indent="-457200" algn="l">
              <a:buFont typeface="Wingdings" pitchFamily="2" charset="2"/>
              <a:buChar char="v"/>
            </a:pPr>
            <a:r>
              <a:rPr lang="en-US" sz="3200" b="1" dirty="0">
                <a:solidFill>
                  <a:srgbClr val="0000FF"/>
                </a:solidFill>
              </a:rPr>
              <a:t>Need of environment studies (</a:t>
            </a:r>
            <a:r>
              <a:rPr lang="en-US" sz="1800" b="1" dirty="0">
                <a:solidFill>
                  <a:srgbClr val="0000FF"/>
                </a:solidFill>
              </a:rPr>
              <a:t>why to study environment</a:t>
            </a:r>
            <a:r>
              <a:rPr lang="en-US" sz="3200" b="1" dirty="0">
                <a:solidFill>
                  <a:srgbClr val="0000FF"/>
                </a:solidFill>
              </a:rPr>
              <a:t>)</a:t>
            </a:r>
          </a:p>
        </p:txBody>
      </p:sp>
      <p:sp>
        <p:nvSpPr>
          <p:cNvPr id="3" name="Content Placeholder 2"/>
          <p:cNvSpPr>
            <a:spLocks noGrp="1"/>
          </p:cNvSpPr>
          <p:nvPr>
            <p:ph idx="1"/>
          </p:nvPr>
        </p:nvSpPr>
        <p:spPr>
          <a:xfrm>
            <a:off x="457200" y="1143001"/>
            <a:ext cx="8229600" cy="4648200"/>
          </a:xfrm>
        </p:spPr>
        <p:txBody>
          <a:bodyPr>
            <a:normAutofit lnSpcReduction="10000"/>
          </a:bodyPr>
          <a:lstStyle/>
          <a:p>
            <a:pPr marL="457200" indent="-457200">
              <a:buAutoNum type="arabicPeriod"/>
            </a:pPr>
            <a:r>
              <a:rPr lang="en-US" sz="2400" dirty="0">
                <a:latin typeface="Times New Roman" pitchFamily="18" charset="0"/>
                <a:cs typeface="Times New Roman" pitchFamily="18" charset="0"/>
              </a:rPr>
              <a:t>Proper planning of urban, rural, industrial &amp; economic developments.</a:t>
            </a:r>
          </a:p>
          <a:p>
            <a:pPr marL="457200" indent="-457200">
              <a:buAutoNum type="arabicPeriod"/>
            </a:pPr>
            <a:r>
              <a:rPr lang="en-US" sz="2400" dirty="0">
                <a:latin typeface="Times New Roman" pitchFamily="18" charset="0"/>
                <a:cs typeface="Times New Roman" pitchFamily="18" charset="0"/>
              </a:rPr>
              <a:t>To establish better communication amongst various parts of society in which we live.</a:t>
            </a:r>
          </a:p>
          <a:p>
            <a:pPr marL="457200" indent="-457200">
              <a:buAutoNum type="arabicPeriod"/>
            </a:pPr>
            <a:r>
              <a:rPr lang="en-US" sz="2400" dirty="0">
                <a:latin typeface="Times New Roman" pitchFamily="18" charset="0"/>
                <a:cs typeface="Times New Roman" pitchFamily="18" charset="0"/>
              </a:rPr>
              <a:t>To maintain the peace &amp; harmony.</a:t>
            </a:r>
          </a:p>
          <a:p>
            <a:pPr marL="457200" indent="-457200">
              <a:buAutoNum type="arabicPeriod"/>
            </a:pPr>
            <a:r>
              <a:rPr lang="en-US" sz="2400" dirty="0">
                <a:latin typeface="Times New Roman" pitchFamily="18" charset="0"/>
                <a:cs typeface="Times New Roman" pitchFamily="18" charset="0"/>
              </a:rPr>
              <a:t>To control changing number of births, deaths, diseases (means demography) in a community over a period of time.</a:t>
            </a:r>
          </a:p>
          <a:p>
            <a:pPr marL="457200" indent="-457200">
              <a:buAutoNum type="arabicPeriod"/>
            </a:pPr>
            <a:r>
              <a:rPr lang="en-US" sz="2400" dirty="0">
                <a:latin typeface="Times New Roman" pitchFamily="18" charset="0"/>
                <a:cs typeface="Times New Roman" pitchFamily="18" charset="0"/>
              </a:rPr>
              <a:t>To control problems due to growing population which leads to – natural resources, healthcare services, educational institutions, water, sanitation &amp; land, transport</a:t>
            </a:r>
          </a:p>
          <a:p>
            <a:pPr marL="457200" indent="-457200">
              <a:buAutoNum type="arabicPeriod"/>
            </a:pPr>
            <a:r>
              <a:rPr lang="en-US" sz="2400" dirty="0">
                <a:latin typeface="Times New Roman" pitchFamily="18" charset="0"/>
                <a:cs typeface="Times New Roman" pitchFamily="18" charset="0"/>
              </a:rPr>
              <a:t>To keep increase in crime &amp; other social problems low.</a:t>
            </a:r>
          </a:p>
          <a:p>
            <a:pPr marL="457200" indent="-457200">
              <a:buAutoNum type="arabicPeriod"/>
            </a:pPr>
            <a:r>
              <a:rPr lang="en-US" sz="2400" dirty="0">
                <a:latin typeface="Times New Roman" pitchFamily="18" charset="0"/>
                <a:cs typeface="Times New Roman" pitchFamily="18" charset="0"/>
              </a:rPr>
              <a:t>To monitor problems of poor status of female &amp; children.</a:t>
            </a:r>
          </a:p>
        </p:txBody>
      </p:sp>
      <p:sp>
        <p:nvSpPr>
          <p:cNvPr id="4" name="Rectangle 3"/>
          <p:cNvSpPr/>
          <p:nvPr/>
        </p:nvSpPr>
        <p:spPr>
          <a:xfrm>
            <a:off x="3136950" y="577334"/>
            <a:ext cx="3340050" cy="369332"/>
          </a:xfrm>
          <a:prstGeom prst="rect">
            <a:avLst/>
          </a:prstGeom>
        </p:spPr>
        <p:txBody>
          <a:bodyPr wrap="square">
            <a:spAutoFit/>
          </a:bodyPr>
          <a:lstStyle/>
          <a:p>
            <a:r>
              <a:rPr lang="en-US" b="1" dirty="0">
                <a:solidFill>
                  <a:srgbClr val="AC0498"/>
                </a:solidFill>
              </a:rPr>
              <a:t>(Basic needs are listed below</a:t>
            </a:r>
            <a:r>
              <a:rPr lang="en-US" b="1" dirty="0">
                <a:solidFill>
                  <a:srgbClr val="AC0498"/>
                </a:solidFill>
                <a:sym typeface="Wingdings" pitchFamily="2" charset="2"/>
              </a:rPr>
              <a:t>)</a:t>
            </a:r>
            <a:endParaRPr lang="en-US" b="1" dirty="0">
              <a:solidFill>
                <a:srgbClr val="AC0498"/>
              </a:solidFill>
            </a:endParaRPr>
          </a:p>
        </p:txBody>
      </p:sp>
    </p:spTree>
    <p:extLst>
      <p:ext uri="{BB962C8B-B14F-4D97-AF65-F5344CB8AC3E}">
        <p14:creationId xmlns:p14="http://schemas.microsoft.com/office/powerpoint/2010/main" val="1473861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3281</TotalTime>
  <Words>5118</Words>
  <Application>Microsoft Office PowerPoint</Application>
  <PresentationFormat>On-screen Show (4:3)</PresentationFormat>
  <Paragraphs>301</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Times New Roman</vt:lpstr>
      <vt:lpstr>Wingdings</vt:lpstr>
      <vt:lpstr>Office Theme</vt:lpstr>
      <vt:lpstr>Environmental Management Sem-VIII  Prepared By (Prof .Govind Wakure) (CSE(Data Science )</vt:lpstr>
      <vt:lpstr>Chapter- 1 Introduction &amp; Definition of Environment</vt:lpstr>
      <vt:lpstr>Introduction &amp; definition of environment</vt:lpstr>
      <vt:lpstr>Types of pollutions: Air pollution, Water Pollution, Noise pollution, Land pollution </vt:lpstr>
      <vt:lpstr>Main Features of environment</vt:lpstr>
      <vt:lpstr>Biotic form (Any living part of an environment with which an organism might interact. Ex. Animals, plants, mushrooms, bacteria, etc. ) </vt:lpstr>
      <vt:lpstr>PowerPoint Presentation</vt:lpstr>
      <vt:lpstr>Abiotic factors (Nonliving part of the environment that influence the organism. Ex. Sunlight, heat, precipitation, humidity, wind, water current, soil type, etc.)</vt:lpstr>
      <vt:lpstr>Need of environment studies (why to study environment)</vt:lpstr>
      <vt:lpstr>Significance of Environment Management for Contemporary Managers </vt:lpstr>
      <vt:lpstr>PowerPoint Presentation</vt:lpstr>
      <vt:lpstr>PowerPoint Presentation</vt:lpstr>
      <vt:lpstr>Corporate Responsibilities: </vt:lpstr>
      <vt:lpstr>Corporate Responsibilities: </vt:lpstr>
      <vt:lpstr>Corporate Responsibilities: </vt:lpstr>
      <vt:lpstr>Green House Effect</vt:lpstr>
      <vt:lpstr>PowerPoint Presentation</vt:lpstr>
      <vt:lpstr>PowerPoint Presentation</vt:lpstr>
      <vt:lpstr>PowerPoint Presentation</vt:lpstr>
      <vt:lpstr>Greenhouse Effect</vt:lpstr>
      <vt:lpstr>Sources of greenhouse gases</vt:lpstr>
      <vt:lpstr>PowerPoint Presentation</vt:lpstr>
      <vt:lpstr>PowerPoint Presentation</vt:lpstr>
      <vt:lpstr>PowerPoint Presentation</vt:lpstr>
      <vt:lpstr>PowerPoint Presentation</vt:lpstr>
      <vt:lpstr>Climate change: It means a change in the global or regional climate patterns particularly from the mid to late 20th century onwards and mainly due to the increased levels of atmospheric carbon dioxide produced by the use of fossil fuels.</vt:lpstr>
      <vt:lpstr>PowerPoint Presentation</vt:lpstr>
      <vt:lpstr>PowerPoint Presentation</vt:lpstr>
      <vt:lpstr>PowerPoint Presentation</vt:lpstr>
      <vt:lpstr>PowerPoint Presentation</vt:lpstr>
      <vt:lpstr>PowerPoint Presentation</vt:lpstr>
      <vt:lpstr>PowerPoint Presentation</vt:lpstr>
      <vt:lpstr>Sustainable Development</vt:lpstr>
      <vt:lpstr>Sustainable Development</vt:lpstr>
      <vt:lpstr>Engineer's Role in Achieving Sustainable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Energy Scenario</vt:lpstr>
      <vt:lpstr>PowerPoint Presentation</vt:lpstr>
      <vt:lpstr>PowerPoint Presentation</vt:lpstr>
      <vt:lpstr>PowerPoint Presentation</vt:lpstr>
      <vt:lpstr>PowerPoint Presentation</vt:lpstr>
      <vt:lpstr>Tidal Power</vt:lpstr>
      <vt:lpstr>PowerPoint Presentation</vt:lpstr>
      <vt:lpstr>Indian Energy Scenario</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Management</dc:title>
  <dc:creator>admin</dc:creator>
  <cp:lastModifiedBy>Govind Wakure</cp:lastModifiedBy>
  <cp:revision>226</cp:revision>
  <dcterms:created xsi:type="dcterms:W3CDTF">2006-08-16T00:00:00Z</dcterms:created>
  <dcterms:modified xsi:type="dcterms:W3CDTF">2025-02-03T04:33:13Z</dcterms:modified>
</cp:coreProperties>
</file>